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heme/themeOverride1.xml" ContentType="application/vnd.openxmlformats-officedocument.themeOverride+xml"/>
  <Override PartName="/ppt/tags/tag68.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69.xml" ContentType="application/vnd.openxmlformats-officedocument.presentationml.tag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ags/tag70.xml" ContentType="application/vnd.openxmlformats-officedocument.presentationml.tag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0" r:id="rId1"/>
  </p:sldMasterIdLst>
  <p:sldIdLst>
    <p:sldId id="316" r:id="rId2"/>
    <p:sldId id="341" r:id="rId3"/>
    <p:sldId id="259" r:id="rId4"/>
    <p:sldId id="327" r:id="rId5"/>
    <p:sldId id="328" r:id="rId6"/>
    <p:sldId id="329" r:id="rId7"/>
    <p:sldId id="330" r:id="rId8"/>
    <p:sldId id="331" r:id="rId9"/>
    <p:sldId id="332" r:id="rId10"/>
    <p:sldId id="333" r:id="rId11"/>
    <p:sldId id="334" r:id="rId12"/>
    <p:sldId id="284" r:id="rId13"/>
    <p:sldId id="307" r:id="rId14"/>
    <p:sldId id="335" r:id="rId15"/>
    <p:sldId id="336" r:id="rId16"/>
    <p:sldId id="257" r:id="rId17"/>
    <p:sldId id="258" r:id="rId18"/>
    <p:sldId id="337" r:id="rId19"/>
    <p:sldId id="289" r:id="rId20"/>
    <p:sldId id="303" r:id="rId21"/>
    <p:sldId id="304" r:id="rId22"/>
    <p:sldId id="308" r:id="rId23"/>
    <p:sldId id="309" r:id="rId24"/>
    <p:sldId id="338" r:id="rId25"/>
    <p:sldId id="310" r:id="rId26"/>
    <p:sldId id="313" r:id="rId27"/>
    <p:sldId id="322" r:id="rId28"/>
    <p:sldId id="323" r:id="rId29"/>
    <p:sldId id="325" r:id="rId30"/>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805" autoAdjust="0"/>
    <p:restoredTop sz="94660"/>
  </p:normalViewPr>
  <p:slideViewPr>
    <p:cSldViewPr snapToGrid="0">
      <p:cViewPr varScale="1">
        <p:scale>
          <a:sx n="116" d="100"/>
          <a:sy n="116" d="100"/>
        </p:scale>
        <p:origin x="28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24037;&#20316;&#31807;2"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Users/tanghulux/Programs/pythonProjects/convertible_bond/data/statistics2.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dirty="0"/>
              <a:t>发行规模（亿元）</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发行规模</c:v>
                </c:pt>
              </c:strCache>
            </c:strRef>
          </c:tx>
          <c:spPr>
            <a:solidFill>
              <a:schemeClr val="accent1"/>
            </a:solidFill>
            <a:ln>
              <a:noFill/>
            </a:ln>
            <a:effectLst/>
          </c:spPr>
          <c:invertIfNegative val="0"/>
          <c:cat>
            <c:numRef>
              <c:f>Sheet1!$A$2:$A$5</c:f>
              <c:numCache>
                <c:formatCode>General</c:formatCode>
                <c:ptCount val="4"/>
                <c:pt idx="0">
                  <c:v>2019</c:v>
                </c:pt>
                <c:pt idx="1">
                  <c:v>2020</c:v>
                </c:pt>
                <c:pt idx="2">
                  <c:v>2021</c:v>
                </c:pt>
                <c:pt idx="3">
                  <c:v>2022</c:v>
                </c:pt>
              </c:numCache>
            </c:numRef>
          </c:cat>
          <c:val>
            <c:numRef>
              <c:f>Sheet1!$B$2:$B$5</c:f>
              <c:numCache>
                <c:formatCode>General</c:formatCode>
                <c:ptCount val="4"/>
                <c:pt idx="0">
                  <c:v>2477.81</c:v>
                </c:pt>
                <c:pt idx="1">
                  <c:v>2466.81</c:v>
                </c:pt>
                <c:pt idx="2">
                  <c:v>2697.81</c:v>
                </c:pt>
                <c:pt idx="3">
                  <c:v>2405.7800000000002</c:v>
                </c:pt>
              </c:numCache>
            </c:numRef>
          </c:val>
          <c:extLst>
            <c:ext xmlns:c16="http://schemas.microsoft.com/office/drawing/2014/chart" uri="{C3380CC4-5D6E-409C-BE32-E72D297353CC}">
              <c16:uniqueId val="{00000000-E9AB-4C07-A00C-8A3C1CFE1AC5}"/>
            </c:ext>
          </c:extLst>
        </c:ser>
        <c:dLbls>
          <c:showLegendKey val="0"/>
          <c:showVal val="0"/>
          <c:showCatName val="0"/>
          <c:showSerName val="0"/>
          <c:showPercent val="0"/>
          <c:showBubbleSize val="0"/>
        </c:dLbls>
        <c:gapWidth val="219"/>
        <c:overlap val="-27"/>
        <c:axId val="1662262848"/>
        <c:axId val="1428248208"/>
      </c:barChart>
      <c:catAx>
        <c:axId val="16622628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428248208"/>
        <c:crosses val="autoZero"/>
        <c:auto val="1"/>
        <c:lblAlgn val="ctr"/>
        <c:lblOffset val="100"/>
        <c:noMultiLvlLbl val="0"/>
      </c:catAx>
      <c:valAx>
        <c:axId val="14282482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6622628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lineMarker"/>
        <c:varyColors val="0"/>
        <c:ser>
          <c:idx val="0"/>
          <c:order val="0"/>
          <c:tx>
            <c:strRef>
              <c:f>Sheet1!$B$16</c:f>
              <c:strCache>
                <c:ptCount val="1"/>
                <c:pt idx="0">
                  <c:v>发行只数</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Sheet1!$A$17:$A$20</c:f>
              <c:numCache>
                <c:formatCode>General</c:formatCode>
                <c:ptCount val="4"/>
                <c:pt idx="0">
                  <c:v>2019</c:v>
                </c:pt>
                <c:pt idx="1">
                  <c:v>2020</c:v>
                </c:pt>
                <c:pt idx="2">
                  <c:v>2021</c:v>
                </c:pt>
                <c:pt idx="3">
                  <c:v>2022</c:v>
                </c:pt>
              </c:numCache>
            </c:numRef>
          </c:xVal>
          <c:yVal>
            <c:numRef>
              <c:f>Sheet1!$B$17:$B$20</c:f>
              <c:numCache>
                <c:formatCode>General</c:formatCode>
                <c:ptCount val="4"/>
                <c:pt idx="0">
                  <c:v>106</c:v>
                </c:pt>
                <c:pt idx="1">
                  <c:v>204</c:v>
                </c:pt>
                <c:pt idx="2">
                  <c:v>121</c:v>
                </c:pt>
                <c:pt idx="3">
                  <c:v>127</c:v>
                </c:pt>
              </c:numCache>
            </c:numRef>
          </c:yVal>
          <c:smooth val="0"/>
          <c:extLst>
            <c:ext xmlns:c16="http://schemas.microsoft.com/office/drawing/2014/chart" uri="{C3380CC4-5D6E-409C-BE32-E72D297353CC}">
              <c16:uniqueId val="{00000000-F404-4AE4-84FF-E8E321E43783}"/>
            </c:ext>
          </c:extLst>
        </c:ser>
        <c:dLbls>
          <c:showLegendKey val="0"/>
          <c:showVal val="0"/>
          <c:showCatName val="0"/>
          <c:showSerName val="0"/>
          <c:showPercent val="0"/>
          <c:showBubbleSize val="0"/>
        </c:dLbls>
        <c:axId val="1821008880"/>
        <c:axId val="1428192528"/>
      </c:scatterChart>
      <c:valAx>
        <c:axId val="18210088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428192528"/>
        <c:crosses val="autoZero"/>
        <c:crossBetween val="midCat"/>
      </c:valAx>
      <c:valAx>
        <c:axId val="14281925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82100888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dirty="0"/>
              <a:t>每手转债收益（元）</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Sheet1!$B$31</c:f>
              <c:strCache>
                <c:ptCount val="1"/>
                <c:pt idx="0">
                  <c:v>转债收益</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Sheet1!$A$32:$A$35</c:f>
              <c:numCache>
                <c:formatCode>General</c:formatCode>
                <c:ptCount val="4"/>
                <c:pt idx="0">
                  <c:v>2019</c:v>
                </c:pt>
                <c:pt idx="1">
                  <c:v>2020</c:v>
                </c:pt>
                <c:pt idx="2">
                  <c:v>2021</c:v>
                </c:pt>
                <c:pt idx="3">
                  <c:v>2022</c:v>
                </c:pt>
              </c:numCache>
            </c:numRef>
          </c:cat>
          <c:val>
            <c:numRef>
              <c:f>Sheet1!$B$32:$B$35</c:f>
              <c:numCache>
                <c:formatCode>General</c:formatCode>
                <c:ptCount val="4"/>
                <c:pt idx="0">
                  <c:v>93.48</c:v>
                </c:pt>
                <c:pt idx="1">
                  <c:v>200.31</c:v>
                </c:pt>
                <c:pt idx="2">
                  <c:v>192.88</c:v>
                </c:pt>
                <c:pt idx="3">
                  <c:v>300.26</c:v>
                </c:pt>
              </c:numCache>
            </c:numRef>
          </c:val>
          <c:extLst>
            <c:ext xmlns:c16="http://schemas.microsoft.com/office/drawing/2014/chart" uri="{C3380CC4-5D6E-409C-BE32-E72D297353CC}">
              <c16:uniqueId val="{00000000-685C-2D43-8527-1A066D3682CC}"/>
            </c:ext>
          </c:extLst>
        </c:ser>
        <c:dLbls>
          <c:dLblPos val="outEnd"/>
          <c:showLegendKey val="0"/>
          <c:showVal val="1"/>
          <c:showCatName val="0"/>
          <c:showSerName val="0"/>
          <c:showPercent val="0"/>
          <c:showBubbleSize val="0"/>
        </c:dLbls>
        <c:gapWidth val="219"/>
        <c:overlap val="-27"/>
        <c:axId val="1828945072"/>
        <c:axId val="1002254112"/>
      </c:barChart>
      <c:catAx>
        <c:axId val="18289450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002254112"/>
        <c:crosses val="autoZero"/>
        <c:auto val="1"/>
        <c:lblAlgn val="ctr"/>
        <c:lblOffset val="100"/>
        <c:noMultiLvlLbl val="0"/>
      </c:catAx>
      <c:valAx>
        <c:axId val="10022541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8289450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1400" b="0" i="0" u="none" strike="noStrike" kern="1200" spc="0" baseline="0">
                <a:solidFill>
                  <a:schemeClr val="tx1">
                    <a:lumMod val="65000"/>
                    <a:lumOff val="35000"/>
                  </a:schemeClr>
                </a:solidFill>
                <a:latin typeface="+mn-lt"/>
                <a:ea typeface="+mn-ea"/>
                <a:cs typeface="+mn-cs"/>
              </a:defRPr>
            </a:pPr>
            <a:r>
              <a:rPr lang="zh-CN" altLang="en-US" dirty="0"/>
              <a:t>每手转债净收益（元）</a:t>
            </a:r>
          </a:p>
        </c:rich>
      </c:tx>
      <c:layout>
        <c:manualLayout>
          <c:xMode val="edge"/>
          <c:yMode val="edge"/>
          <c:x val="0.28920844269466317"/>
          <c:y val="4.1666681855745791E-2"/>
        </c:manualLayout>
      </c:layout>
      <c:overlay val="0"/>
      <c:spPr>
        <a:noFill/>
        <a:ln>
          <a:noFill/>
        </a:ln>
        <a:effectLst/>
      </c:spPr>
      <c:txPr>
        <a:bodyPr rot="0" spcFirstLastPara="1" vertOverflow="ellipsis" vert="horz" wrap="square" anchor="ctr" anchorCtr="1"/>
        <a:lstStyle/>
        <a:p>
          <a:pPr algn="just">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Sheet1!$B$23</c:f>
              <c:strCache>
                <c:ptCount val="1"/>
                <c:pt idx="0">
                  <c:v>每手可转债净收益</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Sheet1!$A$24:$A$27</c:f>
              <c:numCache>
                <c:formatCode>General</c:formatCode>
                <c:ptCount val="4"/>
                <c:pt idx="0">
                  <c:v>2019</c:v>
                </c:pt>
                <c:pt idx="1">
                  <c:v>2020</c:v>
                </c:pt>
                <c:pt idx="2">
                  <c:v>2021</c:v>
                </c:pt>
                <c:pt idx="3">
                  <c:v>2022</c:v>
                </c:pt>
              </c:numCache>
            </c:numRef>
          </c:cat>
          <c:val>
            <c:numRef>
              <c:f>Sheet1!$B$24:$B$27</c:f>
              <c:numCache>
                <c:formatCode>General</c:formatCode>
                <c:ptCount val="4"/>
                <c:pt idx="0">
                  <c:v>170.01</c:v>
                </c:pt>
                <c:pt idx="1">
                  <c:v>96.63</c:v>
                </c:pt>
                <c:pt idx="2">
                  <c:v>74.58</c:v>
                </c:pt>
                <c:pt idx="3">
                  <c:v>42.76</c:v>
                </c:pt>
              </c:numCache>
            </c:numRef>
          </c:val>
          <c:smooth val="0"/>
          <c:extLst>
            <c:ext xmlns:c16="http://schemas.microsoft.com/office/drawing/2014/chart" uri="{C3380CC4-5D6E-409C-BE32-E72D297353CC}">
              <c16:uniqueId val="{00000000-4BE4-8646-AB49-6BC0F3B14ECF}"/>
            </c:ext>
          </c:extLst>
        </c:ser>
        <c:dLbls>
          <c:showLegendKey val="0"/>
          <c:showVal val="0"/>
          <c:showCatName val="0"/>
          <c:showSerName val="0"/>
          <c:showPercent val="0"/>
          <c:showBubbleSize val="0"/>
        </c:dLbls>
        <c:smooth val="0"/>
        <c:axId val="1821003312"/>
        <c:axId val="1351788528"/>
      </c:lineChart>
      <c:catAx>
        <c:axId val="1821003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351788528"/>
        <c:crosses val="autoZero"/>
        <c:auto val="1"/>
        <c:lblAlgn val="ctr"/>
        <c:lblOffset val="100"/>
        <c:noMultiLvlLbl val="0"/>
      </c:catAx>
      <c:valAx>
        <c:axId val="13517885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8210033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dirty="0"/>
              <a:t>每手转债对应的正股收益（元）</a:t>
            </a:r>
            <a:endParaRPr lang="en-US" altLang="zh-CN"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8.6888888888888891E-2"/>
          <c:y val="0.16911367738657837"/>
          <c:w val="0.88255555555555554"/>
          <c:h val="0.79858082812503317"/>
        </c:manualLayout>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Sheet1!$M$19:$M$22</c:f>
              <c:numCache>
                <c:formatCode>General</c:formatCode>
                <c:ptCount val="4"/>
                <c:pt idx="0">
                  <c:v>2019</c:v>
                </c:pt>
                <c:pt idx="1">
                  <c:v>2020</c:v>
                </c:pt>
                <c:pt idx="2">
                  <c:v>2021</c:v>
                </c:pt>
                <c:pt idx="3">
                  <c:v>2022</c:v>
                </c:pt>
              </c:numCache>
            </c:numRef>
          </c:cat>
          <c:val>
            <c:numRef>
              <c:f>Sheet1!$J$19:$J$22</c:f>
              <c:numCache>
                <c:formatCode>General</c:formatCode>
                <c:ptCount val="4"/>
                <c:pt idx="0">
                  <c:v>76.52</c:v>
                </c:pt>
                <c:pt idx="1">
                  <c:v>-103.38</c:v>
                </c:pt>
                <c:pt idx="2">
                  <c:v>-118.3</c:v>
                </c:pt>
                <c:pt idx="3">
                  <c:v>-257.5</c:v>
                </c:pt>
              </c:numCache>
            </c:numRef>
          </c:val>
          <c:extLst>
            <c:ext xmlns:c16="http://schemas.microsoft.com/office/drawing/2014/chart" uri="{C3380CC4-5D6E-409C-BE32-E72D297353CC}">
              <c16:uniqueId val="{00000000-C381-C347-A375-549761648ADF}"/>
            </c:ext>
          </c:extLst>
        </c:ser>
        <c:dLbls>
          <c:dLblPos val="outEnd"/>
          <c:showLegendKey val="0"/>
          <c:showVal val="1"/>
          <c:showCatName val="0"/>
          <c:showSerName val="0"/>
          <c:showPercent val="0"/>
          <c:showBubbleSize val="0"/>
        </c:dLbls>
        <c:gapWidth val="219"/>
        <c:overlap val="-27"/>
        <c:axId val="381394544"/>
        <c:axId val="1903710496"/>
      </c:barChart>
      <c:catAx>
        <c:axId val="381394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903710496"/>
        <c:crosses val="autoZero"/>
        <c:auto val="1"/>
        <c:lblAlgn val="ctr"/>
        <c:lblOffset val="100"/>
        <c:noMultiLvlLbl val="0"/>
      </c:catAx>
      <c:valAx>
        <c:axId val="19037104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813945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cap="none" spc="0" normalizeH="0" baseline="0">
                <a:solidFill>
                  <a:schemeClr val="tx1">
                    <a:lumMod val="65000"/>
                    <a:lumOff val="35000"/>
                  </a:schemeClr>
                </a:solidFill>
                <a:latin typeface="+mj-lt"/>
                <a:ea typeface="+mj-ea"/>
                <a:cs typeface="+mj-cs"/>
              </a:defRPr>
            </a:pPr>
            <a:r>
              <a:rPr lang="zh-CN"/>
              <a:t>可转债上市当天涨跌幅分布</a:t>
            </a:r>
          </a:p>
        </c:rich>
      </c:tx>
      <c:overlay val="0"/>
      <c:spPr>
        <a:noFill/>
        <a:ln>
          <a:noFill/>
        </a:ln>
        <a:effectLst/>
      </c:spPr>
      <c:txPr>
        <a:bodyPr rot="0" spcFirstLastPara="1" vertOverflow="ellipsis" vert="horz" wrap="square" anchor="ctr" anchorCtr="1"/>
        <a:lstStyle/>
        <a:p>
          <a:pPr>
            <a:defRPr sz="2000" b="0" i="0" u="none" strike="noStrike" kern="1200" cap="none" spc="0" normalizeH="0" baseline="0">
              <a:solidFill>
                <a:schemeClr val="tx1">
                  <a:lumMod val="65000"/>
                  <a:lumOff val="35000"/>
                </a:schemeClr>
              </a:solidFill>
              <a:latin typeface="+mj-lt"/>
              <a:ea typeface="+mj-ea"/>
              <a:cs typeface="+mj-cs"/>
            </a:defRPr>
          </a:pPr>
          <a:endParaRPr lang="zh-CN"/>
        </a:p>
      </c:txPr>
    </c:title>
    <c:autoTitleDeleted val="0"/>
    <c:plotArea>
      <c:layout/>
      <c:barChart>
        <c:barDir val="col"/>
        <c:grouping val="clustered"/>
        <c:varyColors val="0"/>
        <c:ser>
          <c:idx val="1"/>
          <c:order val="0"/>
          <c:tx>
            <c:strRef>
              <c:f>Sheet2!$P$1</c:f>
              <c:strCache>
                <c:ptCount val="1"/>
                <c:pt idx="0">
                  <c:v>数量</c:v>
                </c:pt>
              </c:strCache>
            </c:strRef>
          </c:tx>
          <c:spPr>
            <a:solidFill>
              <a:schemeClr val="accent2"/>
            </a:solidFill>
            <a:ln>
              <a:noFill/>
            </a:ln>
            <a:effectLst/>
          </c:spPr>
          <c:invertIfNegative val="0"/>
          <c:cat>
            <c:numRef>
              <c:f>Sheet2!$N$2:$N$101</c:f>
              <c:numCache>
                <c:formatCode>0.00%</c:formatCode>
                <c:ptCount val="100"/>
                <c:pt idx="0">
                  <c:v>-9.8599999999999993E-2</c:v>
                </c:pt>
                <c:pt idx="1">
                  <c:v>-7.0715E-2</c:v>
                </c:pt>
                <c:pt idx="2">
                  <c:v>-4.283E-2</c:v>
                </c:pt>
                <c:pt idx="3">
                  <c:v>-1.4945E-2</c:v>
                </c:pt>
                <c:pt idx="4">
                  <c:v>1.294E-2</c:v>
                </c:pt>
                <c:pt idx="5">
                  <c:v>4.0825E-2</c:v>
                </c:pt>
                <c:pt idx="6">
                  <c:v>6.8709999999999993E-2</c:v>
                </c:pt>
                <c:pt idx="7">
                  <c:v>9.6594999999999986E-2</c:v>
                </c:pt>
                <c:pt idx="8">
                  <c:v>0.12447999999999998</c:v>
                </c:pt>
                <c:pt idx="9">
                  <c:v>0.15236499999999997</c:v>
                </c:pt>
                <c:pt idx="10">
                  <c:v>0.18024999999999997</c:v>
                </c:pt>
                <c:pt idx="11">
                  <c:v>0.20813499999999996</c:v>
                </c:pt>
                <c:pt idx="12">
                  <c:v>0.23601999999999995</c:v>
                </c:pt>
                <c:pt idx="13">
                  <c:v>0.26390499999999995</c:v>
                </c:pt>
                <c:pt idx="14">
                  <c:v>0.29178999999999994</c:v>
                </c:pt>
                <c:pt idx="15">
                  <c:v>0.31967499999999993</c:v>
                </c:pt>
                <c:pt idx="16">
                  <c:v>0.34755999999999992</c:v>
                </c:pt>
                <c:pt idx="17">
                  <c:v>0.37544499999999992</c:v>
                </c:pt>
                <c:pt idx="18">
                  <c:v>0.40332999999999991</c:v>
                </c:pt>
                <c:pt idx="19">
                  <c:v>0.4312149999999999</c:v>
                </c:pt>
                <c:pt idx="20">
                  <c:v>0.4590999999999999</c:v>
                </c:pt>
                <c:pt idx="21">
                  <c:v>0.48698499999999989</c:v>
                </c:pt>
                <c:pt idx="22">
                  <c:v>0.51486999999999994</c:v>
                </c:pt>
                <c:pt idx="23">
                  <c:v>0.54275499999999999</c:v>
                </c:pt>
                <c:pt idx="24">
                  <c:v>0.57064000000000004</c:v>
                </c:pt>
                <c:pt idx="25">
                  <c:v>0.59852500000000008</c:v>
                </c:pt>
                <c:pt idx="26">
                  <c:v>0.62641000000000013</c:v>
                </c:pt>
                <c:pt idx="27">
                  <c:v>0.65429500000000018</c:v>
                </c:pt>
                <c:pt idx="28">
                  <c:v>0.68218000000000023</c:v>
                </c:pt>
                <c:pt idx="29">
                  <c:v>0.71006500000000028</c:v>
                </c:pt>
                <c:pt idx="30">
                  <c:v>0.73795000000000033</c:v>
                </c:pt>
                <c:pt idx="31">
                  <c:v>0.76583500000000038</c:v>
                </c:pt>
                <c:pt idx="32">
                  <c:v>0.79372000000000043</c:v>
                </c:pt>
                <c:pt idx="33">
                  <c:v>0.82160500000000047</c:v>
                </c:pt>
                <c:pt idx="34">
                  <c:v>0.84949000000000052</c:v>
                </c:pt>
                <c:pt idx="35">
                  <c:v>0.87737500000000057</c:v>
                </c:pt>
                <c:pt idx="36">
                  <c:v>0.90526000000000062</c:v>
                </c:pt>
                <c:pt idx="37">
                  <c:v>0.93314500000000067</c:v>
                </c:pt>
                <c:pt idx="38">
                  <c:v>0.96103000000000072</c:v>
                </c:pt>
                <c:pt idx="39">
                  <c:v>0.98891500000000077</c:v>
                </c:pt>
                <c:pt idx="40">
                  <c:v>1.0168000000000008</c:v>
                </c:pt>
                <c:pt idx="41">
                  <c:v>1.0446850000000008</c:v>
                </c:pt>
                <c:pt idx="42">
                  <c:v>1.0725700000000007</c:v>
                </c:pt>
                <c:pt idx="43">
                  <c:v>1.1004550000000006</c:v>
                </c:pt>
                <c:pt idx="44">
                  <c:v>1.1283400000000006</c:v>
                </c:pt>
                <c:pt idx="45">
                  <c:v>1.1562250000000005</c:v>
                </c:pt>
                <c:pt idx="46">
                  <c:v>1.1841100000000004</c:v>
                </c:pt>
                <c:pt idx="47">
                  <c:v>1.2119950000000004</c:v>
                </c:pt>
                <c:pt idx="48">
                  <c:v>1.2398800000000003</c:v>
                </c:pt>
                <c:pt idx="49">
                  <c:v>1.2677650000000003</c:v>
                </c:pt>
                <c:pt idx="50">
                  <c:v>1.2956500000000002</c:v>
                </c:pt>
                <c:pt idx="51">
                  <c:v>1.3235350000000001</c:v>
                </c:pt>
                <c:pt idx="52">
                  <c:v>1.3514200000000001</c:v>
                </c:pt>
                <c:pt idx="53">
                  <c:v>1.379305</c:v>
                </c:pt>
                <c:pt idx="54">
                  <c:v>1.4071899999999999</c:v>
                </c:pt>
                <c:pt idx="55">
                  <c:v>1.4350749999999999</c:v>
                </c:pt>
                <c:pt idx="56">
                  <c:v>1.4629599999999998</c:v>
                </c:pt>
                <c:pt idx="57">
                  <c:v>1.4908449999999998</c:v>
                </c:pt>
                <c:pt idx="58">
                  <c:v>1.5187299999999997</c:v>
                </c:pt>
                <c:pt idx="59">
                  <c:v>1.5466149999999996</c:v>
                </c:pt>
                <c:pt idx="60">
                  <c:v>1.5744999999999996</c:v>
                </c:pt>
                <c:pt idx="61">
                  <c:v>1.6023849999999995</c:v>
                </c:pt>
                <c:pt idx="62">
                  <c:v>1.6302699999999994</c:v>
                </c:pt>
                <c:pt idx="63">
                  <c:v>1.6581549999999994</c:v>
                </c:pt>
                <c:pt idx="64">
                  <c:v>1.6860399999999993</c:v>
                </c:pt>
                <c:pt idx="65">
                  <c:v>1.7139249999999993</c:v>
                </c:pt>
                <c:pt idx="66">
                  <c:v>1.7418099999999992</c:v>
                </c:pt>
                <c:pt idx="67">
                  <c:v>1.7696949999999991</c:v>
                </c:pt>
                <c:pt idx="68">
                  <c:v>1.7975799999999991</c:v>
                </c:pt>
                <c:pt idx="69">
                  <c:v>1.825464999999999</c:v>
                </c:pt>
                <c:pt idx="70">
                  <c:v>1.8533499999999989</c:v>
                </c:pt>
                <c:pt idx="71">
                  <c:v>1.8812349999999989</c:v>
                </c:pt>
                <c:pt idx="72">
                  <c:v>1.9091199999999988</c:v>
                </c:pt>
                <c:pt idx="73">
                  <c:v>1.9370049999999988</c:v>
                </c:pt>
                <c:pt idx="74">
                  <c:v>1.9648899999999987</c:v>
                </c:pt>
                <c:pt idx="75">
                  <c:v>1.9927749999999986</c:v>
                </c:pt>
                <c:pt idx="76">
                  <c:v>2.0206599999999986</c:v>
                </c:pt>
                <c:pt idx="77">
                  <c:v>2.0485449999999985</c:v>
                </c:pt>
                <c:pt idx="78">
                  <c:v>2.0764299999999984</c:v>
                </c:pt>
                <c:pt idx="79">
                  <c:v>2.1043149999999984</c:v>
                </c:pt>
                <c:pt idx="80">
                  <c:v>2.1321999999999983</c:v>
                </c:pt>
                <c:pt idx="81">
                  <c:v>2.1600849999999983</c:v>
                </c:pt>
                <c:pt idx="82">
                  <c:v>2.1879699999999982</c:v>
                </c:pt>
                <c:pt idx="83">
                  <c:v>2.2158549999999981</c:v>
                </c:pt>
                <c:pt idx="84">
                  <c:v>2.2437399999999981</c:v>
                </c:pt>
                <c:pt idx="85">
                  <c:v>2.271624999999998</c:v>
                </c:pt>
                <c:pt idx="86">
                  <c:v>2.2995099999999979</c:v>
                </c:pt>
                <c:pt idx="87">
                  <c:v>2.3273949999999979</c:v>
                </c:pt>
                <c:pt idx="88">
                  <c:v>2.3552799999999978</c:v>
                </c:pt>
                <c:pt idx="89">
                  <c:v>2.3831649999999978</c:v>
                </c:pt>
                <c:pt idx="90">
                  <c:v>2.4110499999999977</c:v>
                </c:pt>
                <c:pt idx="91">
                  <c:v>2.4389349999999976</c:v>
                </c:pt>
                <c:pt idx="92">
                  <c:v>2.4668199999999976</c:v>
                </c:pt>
                <c:pt idx="93">
                  <c:v>2.4947049999999975</c:v>
                </c:pt>
                <c:pt idx="94">
                  <c:v>2.5225899999999974</c:v>
                </c:pt>
                <c:pt idx="95">
                  <c:v>2.5504749999999974</c:v>
                </c:pt>
                <c:pt idx="96">
                  <c:v>2.5783599999999973</c:v>
                </c:pt>
                <c:pt idx="97">
                  <c:v>2.6062449999999973</c:v>
                </c:pt>
                <c:pt idx="98">
                  <c:v>2.6341299999999972</c:v>
                </c:pt>
                <c:pt idx="99">
                  <c:v>2.6899000000000002</c:v>
                </c:pt>
              </c:numCache>
            </c:numRef>
          </c:cat>
          <c:val>
            <c:numRef>
              <c:f>Sheet2!$P$2:$P$101</c:f>
              <c:numCache>
                <c:formatCode>General</c:formatCode>
                <c:ptCount val="100"/>
                <c:pt idx="0">
                  <c:v>1</c:v>
                </c:pt>
                <c:pt idx="1">
                  <c:v>2</c:v>
                </c:pt>
                <c:pt idx="2">
                  <c:v>4</c:v>
                </c:pt>
                <c:pt idx="3">
                  <c:v>8</c:v>
                </c:pt>
                <c:pt idx="4">
                  <c:v>22</c:v>
                </c:pt>
                <c:pt idx="5">
                  <c:v>27</c:v>
                </c:pt>
                <c:pt idx="6">
                  <c:v>36</c:v>
                </c:pt>
                <c:pt idx="7">
                  <c:v>36</c:v>
                </c:pt>
                <c:pt idx="8">
                  <c:v>39</c:v>
                </c:pt>
                <c:pt idx="9">
                  <c:v>48</c:v>
                </c:pt>
                <c:pt idx="10">
                  <c:v>46</c:v>
                </c:pt>
                <c:pt idx="11">
                  <c:v>51</c:v>
                </c:pt>
                <c:pt idx="12">
                  <c:v>38</c:v>
                </c:pt>
                <c:pt idx="13">
                  <c:v>33</c:v>
                </c:pt>
                <c:pt idx="14">
                  <c:v>37</c:v>
                </c:pt>
                <c:pt idx="15">
                  <c:v>42</c:v>
                </c:pt>
                <c:pt idx="16">
                  <c:v>29</c:v>
                </c:pt>
                <c:pt idx="17">
                  <c:v>11</c:v>
                </c:pt>
                <c:pt idx="18">
                  <c:v>10</c:v>
                </c:pt>
                <c:pt idx="19">
                  <c:v>9</c:v>
                </c:pt>
                <c:pt idx="20">
                  <c:v>8</c:v>
                </c:pt>
                <c:pt idx="21">
                  <c:v>9</c:v>
                </c:pt>
                <c:pt idx="22">
                  <c:v>4</c:v>
                </c:pt>
                <c:pt idx="23">
                  <c:v>2</c:v>
                </c:pt>
                <c:pt idx="24">
                  <c:v>0</c:v>
                </c:pt>
                <c:pt idx="25">
                  <c:v>1</c:v>
                </c:pt>
                <c:pt idx="26">
                  <c:v>0</c:v>
                </c:pt>
                <c:pt idx="27">
                  <c:v>0</c:v>
                </c:pt>
                <c:pt idx="28">
                  <c:v>0</c:v>
                </c:pt>
                <c:pt idx="29">
                  <c:v>1</c:v>
                </c:pt>
                <c:pt idx="30">
                  <c:v>1</c:v>
                </c:pt>
                <c:pt idx="31">
                  <c:v>0</c:v>
                </c:pt>
                <c:pt idx="32">
                  <c:v>0</c:v>
                </c:pt>
                <c:pt idx="33">
                  <c:v>1</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1</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1</c:v>
                </c:pt>
              </c:numCache>
            </c:numRef>
          </c:val>
          <c:extLst>
            <c:ext xmlns:c16="http://schemas.microsoft.com/office/drawing/2014/chart" uri="{C3380CC4-5D6E-409C-BE32-E72D297353CC}">
              <c16:uniqueId val="{00000000-AD81-2449-B7DC-D6455C31E0E0}"/>
            </c:ext>
          </c:extLst>
        </c:ser>
        <c:dLbls>
          <c:showLegendKey val="0"/>
          <c:showVal val="0"/>
          <c:showCatName val="0"/>
          <c:showSerName val="0"/>
          <c:showPercent val="0"/>
          <c:showBubbleSize val="0"/>
        </c:dLbls>
        <c:gapWidth val="269"/>
        <c:axId val="841782447"/>
        <c:axId val="841654911"/>
      </c:barChart>
      <c:lineChart>
        <c:grouping val="standard"/>
        <c:varyColors val="0"/>
        <c:ser>
          <c:idx val="2"/>
          <c:order val="1"/>
          <c:tx>
            <c:strRef>
              <c:f>Sheet2!$Q$1</c:f>
              <c:strCache>
                <c:ptCount val="1"/>
                <c:pt idx="0">
                  <c:v>频率</c:v>
                </c:pt>
              </c:strCache>
            </c:strRef>
          </c:tx>
          <c:spPr>
            <a:ln w="38100" cap="rnd">
              <a:solidFill>
                <a:schemeClr val="accent3"/>
              </a:solidFill>
              <a:round/>
            </a:ln>
            <a:effectLst/>
          </c:spPr>
          <c:marker>
            <c:symbol val="none"/>
          </c:marker>
          <c:cat>
            <c:numRef>
              <c:f>Sheet2!$N$2:$N$101</c:f>
              <c:numCache>
                <c:formatCode>0.00%</c:formatCode>
                <c:ptCount val="100"/>
                <c:pt idx="0">
                  <c:v>-9.8599999999999993E-2</c:v>
                </c:pt>
                <c:pt idx="1">
                  <c:v>-7.0715E-2</c:v>
                </c:pt>
                <c:pt idx="2">
                  <c:v>-4.283E-2</c:v>
                </c:pt>
                <c:pt idx="3">
                  <c:v>-1.4945E-2</c:v>
                </c:pt>
                <c:pt idx="4">
                  <c:v>1.294E-2</c:v>
                </c:pt>
                <c:pt idx="5">
                  <c:v>4.0825E-2</c:v>
                </c:pt>
                <c:pt idx="6">
                  <c:v>6.8709999999999993E-2</c:v>
                </c:pt>
                <c:pt idx="7">
                  <c:v>9.6594999999999986E-2</c:v>
                </c:pt>
                <c:pt idx="8">
                  <c:v>0.12447999999999998</c:v>
                </c:pt>
                <c:pt idx="9">
                  <c:v>0.15236499999999997</c:v>
                </c:pt>
                <c:pt idx="10">
                  <c:v>0.18024999999999997</c:v>
                </c:pt>
                <c:pt idx="11">
                  <c:v>0.20813499999999996</c:v>
                </c:pt>
                <c:pt idx="12">
                  <c:v>0.23601999999999995</c:v>
                </c:pt>
                <c:pt idx="13">
                  <c:v>0.26390499999999995</c:v>
                </c:pt>
                <c:pt idx="14">
                  <c:v>0.29178999999999994</c:v>
                </c:pt>
                <c:pt idx="15">
                  <c:v>0.31967499999999993</c:v>
                </c:pt>
                <c:pt idx="16">
                  <c:v>0.34755999999999992</c:v>
                </c:pt>
                <c:pt idx="17">
                  <c:v>0.37544499999999992</c:v>
                </c:pt>
                <c:pt idx="18">
                  <c:v>0.40332999999999991</c:v>
                </c:pt>
                <c:pt idx="19">
                  <c:v>0.4312149999999999</c:v>
                </c:pt>
                <c:pt idx="20">
                  <c:v>0.4590999999999999</c:v>
                </c:pt>
                <c:pt idx="21">
                  <c:v>0.48698499999999989</c:v>
                </c:pt>
                <c:pt idx="22">
                  <c:v>0.51486999999999994</c:v>
                </c:pt>
                <c:pt idx="23">
                  <c:v>0.54275499999999999</c:v>
                </c:pt>
                <c:pt idx="24">
                  <c:v>0.57064000000000004</c:v>
                </c:pt>
                <c:pt idx="25">
                  <c:v>0.59852500000000008</c:v>
                </c:pt>
                <c:pt idx="26">
                  <c:v>0.62641000000000013</c:v>
                </c:pt>
                <c:pt idx="27">
                  <c:v>0.65429500000000018</c:v>
                </c:pt>
                <c:pt idx="28">
                  <c:v>0.68218000000000023</c:v>
                </c:pt>
                <c:pt idx="29">
                  <c:v>0.71006500000000028</c:v>
                </c:pt>
                <c:pt idx="30">
                  <c:v>0.73795000000000033</c:v>
                </c:pt>
                <c:pt idx="31">
                  <c:v>0.76583500000000038</c:v>
                </c:pt>
                <c:pt idx="32">
                  <c:v>0.79372000000000043</c:v>
                </c:pt>
                <c:pt idx="33">
                  <c:v>0.82160500000000047</c:v>
                </c:pt>
                <c:pt idx="34">
                  <c:v>0.84949000000000052</c:v>
                </c:pt>
                <c:pt idx="35">
                  <c:v>0.87737500000000057</c:v>
                </c:pt>
                <c:pt idx="36">
                  <c:v>0.90526000000000062</c:v>
                </c:pt>
                <c:pt idx="37">
                  <c:v>0.93314500000000067</c:v>
                </c:pt>
                <c:pt idx="38">
                  <c:v>0.96103000000000072</c:v>
                </c:pt>
                <c:pt idx="39">
                  <c:v>0.98891500000000077</c:v>
                </c:pt>
                <c:pt idx="40">
                  <c:v>1.0168000000000008</c:v>
                </c:pt>
                <c:pt idx="41">
                  <c:v>1.0446850000000008</c:v>
                </c:pt>
                <c:pt idx="42">
                  <c:v>1.0725700000000007</c:v>
                </c:pt>
                <c:pt idx="43">
                  <c:v>1.1004550000000006</c:v>
                </c:pt>
                <c:pt idx="44">
                  <c:v>1.1283400000000006</c:v>
                </c:pt>
                <c:pt idx="45">
                  <c:v>1.1562250000000005</c:v>
                </c:pt>
                <c:pt idx="46">
                  <c:v>1.1841100000000004</c:v>
                </c:pt>
                <c:pt idx="47">
                  <c:v>1.2119950000000004</c:v>
                </c:pt>
                <c:pt idx="48">
                  <c:v>1.2398800000000003</c:v>
                </c:pt>
                <c:pt idx="49">
                  <c:v>1.2677650000000003</c:v>
                </c:pt>
                <c:pt idx="50">
                  <c:v>1.2956500000000002</c:v>
                </c:pt>
                <c:pt idx="51">
                  <c:v>1.3235350000000001</c:v>
                </c:pt>
                <c:pt idx="52">
                  <c:v>1.3514200000000001</c:v>
                </c:pt>
                <c:pt idx="53">
                  <c:v>1.379305</c:v>
                </c:pt>
                <c:pt idx="54">
                  <c:v>1.4071899999999999</c:v>
                </c:pt>
                <c:pt idx="55">
                  <c:v>1.4350749999999999</c:v>
                </c:pt>
                <c:pt idx="56">
                  <c:v>1.4629599999999998</c:v>
                </c:pt>
                <c:pt idx="57">
                  <c:v>1.4908449999999998</c:v>
                </c:pt>
                <c:pt idx="58">
                  <c:v>1.5187299999999997</c:v>
                </c:pt>
                <c:pt idx="59">
                  <c:v>1.5466149999999996</c:v>
                </c:pt>
                <c:pt idx="60">
                  <c:v>1.5744999999999996</c:v>
                </c:pt>
                <c:pt idx="61">
                  <c:v>1.6023849999999995</c:v>
                </c:pt>
                <c:pt idx="62">
                  <c:v>1.6302699999999994</c:v>
                </c:pt>
                <c:pt idx="63">
                  <c:v>1.6581549999999994</c:v>
                </c:pt>
                <c:pt idx="64">
                  <c:v>1.6860399999999993</c:v>
                </c:pt>
                <c:pt idx="65">
                  <c:v>1.7139249999999993</c:v>
                </c:pt>
                <c:pt idx="66">
                  <c:v>1.7418099999999992</c:v>
                </c:pt>
                <c:pt idx="67">
                  <c:v>1.7696949999999991</c:v>
                </c:pt>
                <c:pt idx="68">
                  <c:v>1.7975799999999991</c:v>
                </c:pt>
                <c:pt idx="69">
                  <c:v>1.825464999999999</c:v>
                </c:pt>
                <c:pt idx="70">
                  <c:v>1.8533499999999989</c:v>
                </c:pt>
                <c:pt idx="71">
                  <c:v>1.8812349999999989</c:v>
                </c:pt>
                <c:pt idx="72">
                  <c:v>1.9091199999999988</c:v>
                </c:pt>
                <c:pt idx="73">
                  <c:v>1.9370049999999988</c:v>
                </c:pt>
                <c:pt idx="74">
                  <c:v>1.9648899999999987</c:v>
                </c:pt>
                <c:pt idx="75">
                  <c:v>1.9927749999999986</c:v>
                </c:pt>
                <c:pt idx="76">
                  <c:v>2.0206599999999986</c:v>
                </c:pt>
                <c:pt idx="77">
                  <c:v>2.0485449999999985</c:v>
                </c:pt>
                <c:pt idx="78">
                  <c:v>2.0764299999999984</c:v>
                </c:pt>
                <c:pt idx="79">
                  <c:v>2.1043149999999984</c:v>
                </c:pt>
                <c:pt idx="80">
                  <c:v>2.1321999999999983</c:v>
                </c:pt>
                <c:pt idx="81">
                  <c:v>2.1600849999999983</c:v>
                </c:pt>
                <c:pt idx="82">
                  <c:v>2.1879699999999982</c:v>
                </c:pt>
                <c:pt idx="83">
                  <c:v>2.2158549999999981</c:v>
                </c:pt>
                <c:pt idx="84">
                  <c:v>2.2437399999999981</c:v>
                </c:pt>
                <c:pt idx="85">
                  <c:v>2.271624999999998</c:v>
                </c:pt>
                <c:pt idx="86">
                  <c:v>2.2995099999999979</c:v>
                </c:pt>
                <c:pt idx="87">
                  <c:v>2.3273949999999979</c:v>
                </c:pt>
                <c:pt idx="88">
                  <c:v>2.3552799999999978</c:v>
                </c:pt>
                <c:pt idx="89">
                  <c:v>2.3831649999999978</c:v>
                </c:pt>
                <c:pt idx="90">
                  <c:v>2.4110499999999977</c:v>
                </c:pt>
                <c:pt idx="91">
                  <c:v>2.4389349999999976</c:v>
                </c:pt>
                <c:pt idx="92">
                  <c:v>2.4668199999999976</c:v>
                </c:pt>
                <c:pt idx="93">
                  <c:v>2.4947049999999975</c:v>
                </c:pt>
                <c:pt idx="94">
                  <c:v>2.5225899999999974</c:v>
                </c:pt>
                <c:pt idx="95">
                  <c:v>2.5504749999999974</c:v>
                </c:pt>
                <c:pt idx="96">
                  <c:v>2.5783599999999973</c:v>
                </c:pt>
                <c:pt idx="97">
                  <c:v>2.6062449999999973</c:v>
                </c:pt>
                <c:pt idx="98">
                  <c:v>2.6341299999999972</c:v>
                </c:pt>
                <c:pt idx="99">
                  <c:v>2.6899000000000002</c:v>
                </c:pt>
              </c:numCache>
            </c:numRef>
          </c:cat>
          <c:val>
            <c:numRef>
              <c:f>Sheet2!$Q$2:$Q$101</c:f>
              <c:numCache>
                <c:formatCode>0.00%</c:formatCode>
                <c:ptCount val="100"/>
                <c:pt idx="0">
                  <c:v>1.7921146953405018E-3</c:v>
                </c:pt>
                <c:pt idx="1">
                  <c:v>3.5842293906810036E-3</c:v>
                </c:pt>
                <c:pt idx="2">
                  <c:v>7.1684587813620072E-3</c:v>
                </c:pt>
                <c:pt idx="3">
                  <c:v>1.4336917562724014E-2</c:v>
                </c:pt>
                <c:pt idx="4">
                  <c:v>3.9426523297491037E-2</c:v>
                </c:pt>
                <c:pt idx="5">
                  <c:v>4.8387096774193547E-2</c:v>
                </c:pt>
                <c:pt idx="6">
                  <c:v>6.4516129032258063E-2</c:v>
                </c:pt>
                <c:pt idx="7">
                  <c:v>6.4516129032258063E-2</c:v>
                </c:pt>
                <c:pt idx="8">
                  <c:v>6.9892473118279563E-2</c:v>
                </c:pt>
                <c:pt idx="9">
                  <c:v>8.6021505376344093E-2</c:v>
                </c:pt>
                <c:pt idx="10">
                  <c:v>8.2437275985663083E-2</c:v>
                </c:pt>
                <c:pt idx="11">
                  <c:v>9.1397849462365593E-2</c:v>
                </c:pt>
                <c:pt idx="12">
                  <c:v>6.8100358422939072E-2</c:v>
                </c:pt>
                <c:pt idx="13">
                  <c:v>5.9139784946236562E-2</c:v>
                </c:pt>
                <c:pt idx="14">
                  <c:v>6.6308243727598568E-2</c:v>
                </c:pt>
                <c:pt idx="15">
                  <c:v>7.5268817204301078E-2</c:v>
                </c:pt>
                <c:pt idx="16">
                  <c:v>5.197132616487455E-2</c:v>
                </c:pt>
                <c:pt idx="17">
                  <c:v>1.9713261648745518E-2</c:v>
                </c:pt>
                <c:pt idx="18">
                  <c:v>1.7921146953405017E-2</c:v>
                </c:pt>
                <c:pt idx="19">
                  <c:v>1.6129032258064516E-2</c:v>
                </c:pt>
                <c:pt idx="20">
                  <c:v>1.4336917562724014E-2</c:v>
                </c:pt>
                <c:pt idx="21">
                  <c:v>1.6129032258064516E-2</c:v>
                </c:pt>
                <c:pt idx="22">
                  <c:v>7.1684587813620072E-3</c:v>
                </c:pt>
                <c:pt idx="23">
                  <c:v>3.5842293906810036E-3</c:v>
                </c:pt>
                <c:pt idx="24">
                  <c:v>0</c:v>
                </c:pt>
                <c:pt idx="25">
                  <c:v>1.7921146953405018E-3</c:v>
                </c:pt>
                <c:pt idx="26">
                  <c:v>0</c:v>
                </c:pt>
                <c:pt idx="27">
                  <c:v>0</c:v>
                </c:pt>
                <c:pt idx="28">
                  <c:v>0</c:v>
                </c:pt>
                <c:pt idx="29">
                  <c:v>1.7921146953405018E-3</c:v>
                </c:pt>
                <c:pt idx="30">
                  <c:v>1.7921146953405018E-3</c:v>
                </c:pt>
                <c:pt idx="31">
                  <c:v>0</c:v>
                </c:pt>
                <c:pt idx="32">
                  <c:v>0</c:v>
                </c:pt>
                <c:pt idx="33">
                  <c:v>1.7921146953405018E-3</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1.7921146953405018E-3</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1.7921146953405018E-3</c:v>
                </c:pt>
              </c:numCache>
            </c:numRef>
          </c:val>
          <c:smooth val="0"/>
          <c:extLst>
            <c:ext xmlns:c16="http://schemas.microsoft.com/office/drawing/2014/chart" uri="{C3380CC4-5D6E-409C-BE32-E72D297353CC}">
              <c16:uniqueId val="{00000001-AD81-2449-B7DC-D6455C31E0E0}"/>
            </c:ext>
          </c:extLst>
        </c:ser>
        <c:dLbls>
          <c:showLegendKey val="0"/>
          <c:showVal val="0"/>
          <c:showCatName val="0"/>
          <c:showSerName val="0"/>
          <c:showPercent val="0"/>
          <c:showBubbleSize val="0"/>
        </c:dLbls>
        <c:marker val="1"/>
        <c:smooth val="0"/>
        <c:axId val="986677823"/>
        <c:axId val="1386821535"/>
      </c:lineChart>
      <c:catAx>
        <c:axId val="841782447"/>
        <c:scaling>
          <c:orientation val="minMax"/>
        </c:scaling>
        <c:delete val="0"/>
        <c:axPos val="b"/>
        <c:numFmt formatCode="0.00%"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tx1">
                    <a:lumMod val="65000"/>
                    <a:lumOff val="35000"/>
                  </a:schemeClr>
                </a:solidFill>
                <a:latin typeface="+mn-lt"/>
                <a:ea typeface="+mn-ea"/>
                <a:cs typeface="+mn-cs"/>
              </a:defRPr>
            </a:pPr>
            <a:endParaRPr lang="zh-CN"/>
          </a:p>
        </c:txPr>
        <c:crossAx val="841654911"/>
        <c:crosses val="autoZero"/>
        <c:auto val="1"/>
        <c:lblAlgn val="ctr"/>
        <c:lblOffset val="100"/>
        <c:noMultiLvlLbl val="0"/>
      </c:catAx>
      <c:valAx>
        <c:axId val="841654911"/>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841782447"/>
        <c:crosses val="autoZero"/>
        <c:crossBetween val="between"/>
      </c:valAx>
      <c:valAx>
        <c:axId val="1386821535"/>
        <c:scaling>
          <c:orientation val="minMax"/>
        </c:scaling>
        <c:delete val="0"/>
        <c:axPos val="r"/>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986677823"/>
        <c:crosses val="max"/>
        <c:crossBetween val="between"/>
      </c:valAx>
      <c:catAx>
        <c:axId val="986677823"/>
        <c:scaling>
          <c:orientation val="minMax"/>
        </c:scaling>
        <c:delete val="1"/>
        <c:axPos val="b"/>
        <c:numFmt formatCode="0.00%" sourceLinked="1"/>
        <c:majorTickMark val="out"/>
        <c:minorTickMark val="none"/>
        <c:tickLblPos val="nextTo"/>
        <c:crossAx val="1386821535"/>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A3D0AAC-586E-48C0-8A83-4D86B654F04A}" type="datetime1">
              <a:rPr lang="zh-CN" altLang="en-US" smtClean="0"/>
              <a:t>2023/3/10</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E4214C2D-05E3-4D6E-ACF9-E3FE05467B07}" type="datetime1">
              <a:rPr lang="zh-CN" altLang="en-US" smtClean="0"/>
              <a:t>2023/3/10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EF1D4116-90FD-4E63-B23C-7D5ABA70ADE3}" type="datetime1">
              <a:rPr lang="zh-CN" altLang="en-US" smtClean="0"/>
              <a:t>2023/3/10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E9109CC1-9FD9-41C3-BA20-E8465835D16A}" type="datetime1">
              <a:rPr lang="zh-CN" altLang="en-US" smtClean="0"/>
              <a:t>2023/3/10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1157C0C9-42DA-4D58-8353-BD33FC689E45}" type="datetime1">
              <a:rPr lang="zh-CN" altLang="en-US" smtClean="0"/>
              <a:t>2023/3/10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1A684AF1-09CE-48A3-8EAF-E895035C98CF}" type="datetime1">
              <a:rPr lang="zh-CN" altLang="en-US" smtClean="0"/>
              <a:t>2023/3/10</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64872DF0-5DBE-43A6-81E7-4E353B4371E8}" type="datetime1">
              <a:rPr lang="zh-CN" altLang="en-US" smtClean="0"/>
              <a:t>2023/3/10</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C5B37B43-1507-4638-BA57-8223211E5F85}" type="datetime1">
              <a:rPr lang="zh-CN" altLang="en-US" smtClean="0"/>
              <a:t>2023/3/10</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237E7E8D-DE78-4FC2-A8E1-6FB6FFDD3E1B}" type="datetime1">
              <a:rPr lang="zh-CN" altLang="en-US" smtClean="0"/>
              <a:t>2023/3/10</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20AC008E-6738-49C0-91C7-1E83739F9AFB}" type="datetime1">
              <a:rPr lang="zh-CN" altLang="en-US" smtClean="0"/>
              <a:t>2023/3/10</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055B5816-A28B-4DDD-B2A0-D5B06686ED99}" type="datetime1">
              <a:rPr lang="zh-CN" altLang="en-US" smtClean="0"/>
              <a:t>2023/3/10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19" Type="http://schemas.openxmlformats.org/officeDocument/2006/relationships/tags" Target="../tags/tag7.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5"/>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6"/>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7"/>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8CCA6219-5C3C-4727-8D3C-CF37FF9BBBE3}" type="datetime1">
              <a:rPr lang="zh-CN" altLang="en-US" smtClean="0"/>
              <a:t>2023/3/10</a:t>
            </a:fld>
            <a:endParaRPr lang="zh-CN" altLang="en-US"/>
          </a:p>
        </p:txBody>
      </p:sp>
      <p:sp>
        <p:nvSpPr>
          <p:cNvPr id="5" name="页脚占位符 4"/>
          <p:cNvSpPr>
            <a:spLocks noGrp="1"/>
          </p:cNvSpPr>
          <p:nvPr>
            <p:ph type="ftr" sz="quarter" idx="3"/>
            <p:custDataLst>
              <p:tags r:id="rId18"/>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9"/>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4"/>
    </p:custData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64.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6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8.xml"/><Relationship Id="rId1" Type="http://schemas.openxmlformats.org/officeDocument/2006/relationships/themeOverride" Target="../theme/themeOverride1.xml"/><Relationship Id="rId5" Type="http://schemas.openxmlformats.org/officeDocument/2006/relationships/chart" Target="../charts/chart2.xml"/><Relationship Id="rId4" Type="http://schemas.openxmlformats.org/officeDocument/2006/relationships/chart" Target="../charts/chart1.xml"/></Relationships>
</file>

<file path=ppt/slides/_rels/slide1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slideLayout" Target="../slideLayouts/slideLayout1.xml"/><Relationship Id="rId1" Type="http://schemas.openxmlformats.org/officeDocument/2006/relationships/tags" Target="../tags/tag69.xml"/><Relationship Id="rId5" Type="http://schemas.openxmlformats.org/officeDocument/2006/relationships/chart" Target="../charts/chart5.xml"/><Relationship Id="rId4" Type="http://schemas.openxmlformats.org/officeDocument/2006/relationships/chart" Target="../charts/chart4.xml"/></Relationships>
</file>

<file path=ppt/slides/_rels/slide1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slideLayout" Target="../slideLayouts/slideLayout1.xml"/><Relationship Id="rId1" Type="http://schemas.openxmlformats.org/officeDocument/2006/relationships/tags" Target="../tags/tag70.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73.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74.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65.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6.xml"/><Relationship Id="rId1" Type="http://schemas.openxmlformats.org/officeDocument/2006/relationships/tags" Target="../tags/tag75.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7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8.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9.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0.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2.xml"/><Relationship Id="rId1" Type="http://schemas.openxmlformats.org/officeDocument/2006/relationships/tags" Target="../tags/tag81.xm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8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6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17"/>
          <p:cNvSpPr/>
          <p:nvPr/>
        </p:nvSpPr>
        <p:spPr>
          <a:xfrm>
            <a:off x="7179310" y="-16510"/>
            <a:ext cx="4516755" cy="6891020"/>
          </a:xfrm>
          <a:custGeom>
            <a:avLst/>
            <a:gdLst>
              <a:gd name="connsiteX0" fmla="*/ 988 w 7113"/>
              <a:gd name="connsiteY0" fmla="*/ 16 h 10852"/>
              <a:gd name="connsiteX1" fmla="*/ 7113 w 7113"/>
              <a:gd name="connsiteY1" fmla="*/ 0 h 10852"/>
              <a:gd name="connsiteX2" fmla="*/ 7113 w 7113"/>
              <a:gd name="connsiteY2" fmla="*/ 10836 h 10852"/>
              <a:gd name="connsiteX3" fmla="*/ 1647 w 7113"/>
              <a:gd name="connsiteY3" fmla="*/ 10852 h 10852"/>
              <a:gd name="connsiteX4" fmla="*/ 0 w 7113"/>
              <a:gd name="connsiteY4" fmla="*/ 2293 h 10852"/>
              <a:gd name="connsiteX5" fmla="*/ 988 w 7113"/>
              <a:gd name="connsiteY5" fmla="*/ 16 h 1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3" h="10852">
                <a:moveTo>
                  <a:pt x="988" y="16"/>
                </a:moveTo>
                <a:lnTo>
                  <a:pt x="7113" y="0"/>
                </a:lnTo>
                <a:lnTo>
                  <a:pt x="7113" y="10836"/>
                </a:lnTo>
                <a:lnTo>
                  <a:pt x="1647" y="10852"/>
                </a:lnTo>
                <a:lnTo>
                  <a:pt x="0" y="2293"/>
                </a:lnTo>
                <a:lnTo>
                  <a:pt x="988" y="16"/>
                </a:lnTo>
                <a:close/>
              </a:path>
            </a:pathLst>
          </a:custGeom>
          <a:solidFill>
            <a:srgbClr val="376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6" name="任意多边形 15"/>
          <p:cNvSpPr/>
          <p:nvPr/>
        </p:nvSpPr>
        <p:spPr>
          <a:xfrm>
            <a:off x="7179310" y="-16510"/>
            <a:ext cx="4745355" cy="6891020"/>
          </a:xfrm>
          <a:custGeom>
            <a:avLst/>
            <a:gdLst>
              <a:gd name="connsiteX0" fmla="*/ 1348 w 7473"/>
              <a:gd name="connsiteY0" fmla="*/ 16 h 10852"/>
              <a:gd name="connsiteX1" fmla="*/ 7473 w 7473"/>
              <a:gd name="connsiteY1" fmla="*/ 0 h 10852"/>
              <a:gd name="connsiteX2" fmla="*/ 7473 w 7473"/>
              <a:gd name="connsiteY2" fmla="*/ 10836 h 10852"/>
              <a:gd name="connsiteX3" fmla="*/ 2007 w 7473"/>
              <a:gd name="connsiteY3" fmla="*/ 10852 h 10852"/>
              <a:gd name="connsiteX4" fmla="*/ 0 w 7473"/>
              <a:gd name="connsiteY4" fmla="*/ 4242 h 10852"/>
              <a:gd name="connsiteX5" fmla="*/ 1348 w 7473"/>
              <a:gd name="connsiteY5" fmla="*/ 16 h 1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73" h="10852">
                <a:moveTo>
                  <a:pt x="1348" y="16"/>
                </a:moveTo>
                <a:lnTo>
                  <a:pt x="7473" y="0"/>
                </a:lnTo>
                <a:lnTo>
                  <a:pt x="7473" y="10836"/>
                </a:lnTo>
                <a:lnTo>
                  <a:pt x="2007" y="10852"/>
                </a:lnTo>
                <a:lnTo>
                  <a:pt x="0" y="4242"/>
                </a:lnTo>
                <a:lnTo>
                  <a:pt x="1348" y="16"/>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19" name="图片 18" descr="tiomothy-swope-zwe--GYIZtc-unsplash"/>
          <p:cNvPicPr>
            <a:picLocks noChangeAspect="1"/>
          </p:cNvPicPr>
          <p:nvPr/>
        </p:nvPicPr>
        <p:blipFill>
          <a:blip r:embed="rId3"/>
          <a:srcRect l="7619" t="2747" b="9061"/>
          <a:stretch>
            <a:fillRect/>
          </a:stretch>
        </p:blipFill>
        <p:spPr>
          <a:xfrm>
            <a:off x="7379970" y="-16510"/>
            <a:ext cx="4812030" cy="6891020"/>
          </a:xfrm>
          <a:custGeom>
            <a:avLst/>
            <a:gdLst/>
            <a:ahLst/>
            <a:cxnLst>
              <a:cxn ang="3">
                <a:pos x="hc" y="t"/>
              </a:cxn>
              <a:cxn ang="cd2">
                <a:pos x="l" y="vc"/>
              </a:cxn>
              <a:cxn ang="cd4">
                <a:pos x="hc" y="b"/>
              </a:cxn>
              <a:cxn ang="0">
                <a:pos x="r" y="vc"/>
              </a:cxn>
            </a:cxnLst>
            <a:rect l="l" t="t" r="r" b="b"/>
            <a:pathLst>
              <a:path w="7578" h="10852">
                <a:moveTo>
                  <a:pt x="1453" y="16"/>
                </a:moveTo>
                <a:lnTo>
                  <a:pt x="7578" y="0"/>
                </a:lnTo>
                <a:lnTo>
                  <a:pt x="7578" y="10836"/>
                </a:lnTo>
                <a:lnTo>
                  <a:pt x="2112" y="10852"/>
                </a:lnTo>
                <a:lnTo>
                  <a:pt x="0" y="2241"/>
                </a:lnTo>
                <a:lnTo>
                  <a:pt x="1453" y="16"/>
                </a:lnTo>
                <a:close/>
              </a:path>
            </a:pathLst>
          </a:custGeom>
        </p:spPr>
      </p:pic>
      <p:sp>
        <p:nvSpPr>
          <p:cNvPr id="22" name="文本框 21"/>
          <p:cNvSpPr txBox="1"/>
          <p:nvPr/>
        </p:nvSpPr>
        <p:spPr>
          <a:xfrm>
            <a:off x="787248" y="1773579"/>
            <a:ext cx="696658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376185"/>
                </a:solidFill>
                <a:effectLst/>
                <a:uLnTx/>
                <a:uFillTx/>
                <a:latin typeface="Arial" panose="020B0604020202020204" pitchFamily="34" charset="0"/>
                <a:ea typeface="汉仪宋韵朗黑W" panose="00020600040101010101" charset="-122"/>
                <a:cs typeface="Arial" panose="020B0604020202020204" pitchFamily="34" charset="0"/>
              </a:rPr>
              <a:t>Quantitative Methods for Finance</a:t>
            </a:r>
            <a:r>
              <a:rPr kumimoji="0" lang="en-US" altLang="zh-CN" sz="3200" b="0" i="0" u="none" strike="noStrike" kern="1200" cap="none" spc="0" normalizeH="0" baseline="0" noProof="0" dirty="0">
                <a:ln>
                  <a:noFill/>
                </a:ln>
                <a:solidFill>
                  <a:srgbClr val="376185"/>
                </a:solidFill>
                <a:effectLst/>
                <a:uLnTx/>
                <a:uFillTx/>
                <a:latin typeface="汉仪宋韵朗黑W" panose="00020600040101010101" charset="-122"/>
                <a:ea typeface="汉仪宋韵朗黑W" panose="00020600040101010101" charset="-122"/>
                <a:cs typeface="汉仪中宋S" panose="00020600040101010101" charset="-122"/>
              </a:rPr>
              <a:t> </a:t>
            </a:r>
          </a:p>
        </p:txBody>
      </p:sp>
      <p:pic>
        <p:nvPicPr>
          <p:cNvPr id="2" name="图片 1" descr="7-200913135TI56"/>
          <p:cNvPicPr>
            <a:picLocks noChangeAspect="1"/>
          </p:cNvPicPr>
          <p:nvPr/>
        </p:nvPicPr>
        <p:blipFill>
          <a:blip r:embed="rId4"/>
          <a:stretch>
            <a:fillRect/>
          </a:stretch>
        </p:blipFill>
        <p:spPr>
          <a:xfrm>
            <a:off x="0" y="110490"/>
            <a:ext cx="2983865" cy="570230"/>
          </a:xfrm>
          <a:prstGeom prst="rect">
            <a:avLst/>
          </a:prstGeom>
        </p:spPr>
      </p:pic>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 name="文本框 2">
            <a:extLst>
              <a:ext uri="{FF2B5EF4-FFF2-40B4-BE49-F238E27FC236}">
                <a16:creationId xmlns:a16="http://schemas.microsoft.com/office/drawing/2014/main" id="{1DC02C1A-0D11-5A8F-0E78-957EF27435A4}"/>
              </a:ext>
            </a:extLst>
          </p:cNvPr>
          <p:cNvSpPr txBox="1"/>
          <p:nvPr/>
        </p:nvSpPr>
        <p:spPr>
          <a:xfrm>
            <a:off x="308293" y="2756287"/>
            <a:ext cx="7477760" cy="3644587"/>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rPr>
              <a:t> </a:t>
            </a:r>
            <a:endParaRPr kumimoji="0" lang="en-US"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algn="ctr">
              <a:lnSpc>
                <a:spcPts val="2090"/>
              </a:lnSpc>
              <a:spcBef>
                <a:spcPts val="1025"/>
              </a:spcBef>
              <a:defRPr/>
            </a:pPr>
            <a:r>
              <a:rPr kumimoji="0" lang="en-US" altLang="zh-CN" sz="1800" b="0" i="0" u="none" strike="noStrike" kern="100" cap="none" spc="4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Hu </a:t>
            </a:r>
            <a:r>
              <a:rPr kumimoji="0" lang="en-US" altLang="zh-CN" sz="1800" b="0" i="0" u="none" strike="noStrike" kern="100" cap="none" spc="40" normalizeH="0" baseline="0" noProof="0" dirty="0" err="1">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Chunguo</a:t>
            </a:r>
            <a:r>
              <a:rPr kumimoji="0" lang="en-US" altLang="zh-CN" sz="1800" b="0" i="0" u="none" strike="noStrike" kern="100" cap="none" spc="4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 7286005</a:t>
            </a:r>
            <a:endParaRPr kumimoji="0" lang="en-US" altLang="zh-CN" sz="1800" b="0" i="0" u="none" strike="noStrike" kern="1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a:p>
            <a:pPr marL="0" marR="0" lvl="0" indent="0" algn="ctr" defTabSz="914400" rtl="0" eaLnBrk="1" fontAlgn="auto" latinLnBrk="0" hangingPunct="1">
              <a:lnSpc>
                <a:spcPts val="2090"/>
              </a:lnSpc>
              <a:spcBef>
                <a:spcPts val="1025"/>
              </a:spcBef>
              <a:spcAft>
                <a:spcPts val="0"/>
              </a:spcAft>
              <a:buClrTx/>
              <a:buSzTx/>
              <a:buFontTx/>
              <a:buNone/>
              <a:tabLst/>
              <a:defRPr/>
            </a:pPr>
            <a:r>
              <a:rPr kumimoji="0" lang="en-US" altLang="zh-CN" sz="1800" b="0" i="0" u="none" strike="noStrike" kern="100" cap="none" spc="4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Fang Xiaoyuan7299351</a:t>
            </a:r>
          </a:p>
          <a:p>
            <a:pPr algn="ctr">
              <a:lnSpc>
                <a:spcPts val="2090"/>
              </a:lnSpc>
              <a:spcBef>
                <a:spcPts val="1025"/>
              </a:spcBef>
              <a:defRPr/>
            </a:pPr>
            <a:r>
              <a:rPr kumimoji="0" lang="en-US" altLang="zh-CN" sz="1800" b="0" i="0" u="none" strike="noStrike" kern="1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BU</a:t>
            </a:r>
            <a:r>
              <a:rPr kumimoji="0" lang="en-US" altLang="zh-CN" sz="1800" b="0" i="0" u="none" strike="noStrike" kern="100" cap="none" spc="45"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 </a:t>
            </a:r>
            <a:r>
              <a:rPr kumimoji="0" lang="en-US" altLang="zh-CN" sz="1800" b="0" i="0" u="none" strike="noStrike" kern="1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Tian</a:t>
            </a:r>
            <a:r>
              <a:rPr kumimoji="0" lang="en-US" altLang="zh-CN" sz="1800" b="0" i="0" u="none" strike="noStrike" kern="100" cap="none" spc="35"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 7258292</a:t>
            </a:r>
            <a:endParaRPr kumimoji="0" lang="en-US" altLang="zh-CN" sz="1800" b="0" i="0" u="none" strike="noStrike" kern="1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a:p>
            <a:pPr marL="0" marR="0" lvl="0" indent="0" algn="ctr" defTabSz="914400" rtl="0" eaLnBrk="1" fontAlgn="auto" latinLnBrk="0" hangingPunct="1">
              <a:lnSpc>
                <a:spcPts val="2090"/>
              </a:lnSpc>
              <a:spcBef>
                <a:spcPts val="1025"/>
              </a:spcBef>
              <a:spcAft>
                <a:spcPts val="0"/>
              </a:spcAft>
              <a:buClrTx/>
              <a:buSzTx/>
              <a:buFontTx/>
              <a:buNone/>
              <a:tabLst/>
              <a:defRPr/>
            </a:pPr>
            <a:r>
              <a:rPr kumimoji="0" lang="en-US" altLang="zh-CN" sz="1800" b="0" i="0" u="none" strike="noStrike" kern="100" cap="none" spc="4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Hu </a:t>
            </a:r>
            <a:r>
              <a:rPr kumimoji="0" lang="en-US" altLang="zh-CN" sz="1800" b="0" i="0" u="none" strike="noStrike" kern="100" cap="none" spc="40" normalizeH="0" baseline="0" noProof="0" dirty="0" err="1">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Jinbo</a:t>
            </a:r>
            <a:r>
              <a:rPr kumimoji="0" lang="en-US" altLang="zh-CN" sz="1800" b="0" i="0" u="none" strike="noStrike" kern="100" cap="none" spc="4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 7262750</a:t>
            </a:r>
            <a:endParaRPr kumimoji="0" lang="en-US" altLang="zh-CN" sz="1800" b="0" i="0" u="none" strike="noStrike" kern="1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a:p>
            <a:pPr marL="0" marR="0" lvl="0" indent="0" algn="ctr" defTabSz="914400" rtl="0" eaLnBrk="1" fontAlgn="auto" latinLnBrk="0" hangingPunct="1">
              <a:lnSpc>
                <a:spcPts val="2090"/>
              </a:lnSpc>
              <a:spcBef>
                <a:spcPts val="1025"/>
              </a:spcBef>
              <a:spcAft>
                <a:spcPts val="0"/>
              </a:spcAft>
              <a:buClrTx/>
              <a:buSzTx/>
              <a:buFontTx/>
              <a:buNone/>
              <a:tabLst/>
              <a:defRPr/>
            </a:pPr>
            <a:r>
              <a:rPr kumimoji="0" lang="en-US" altLang="zh-CN" sz="1800" b="0" i="0" u="none" strike="noStrike" kern="100" cap="none" spc="4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Chen </a:t>
            </a:r>
            <a:r>
              <a:rPr kumimoji="0" lang="en-US" altLang="zh-CN" sz="1800" b="0" i="0" u="none" strike="noStrike" kern="100" cap="none" spc="40" normalizeH="0" baseline="0" noProof="0" dirty="0" err="1">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Daoxu</a:t>
            </a:r>
            <a:r>
              <a:rPr kumimoji="0" lang="en-US" altLang="zh-CN" sz="1800" b="0" i="0" u="none" strike="noStrike" kern="100" cap="none" spc="4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 7216153</a:t>
            </a:r>
            <a:endParaRPr lang="en-US" altLang="zh-CN" kern="100" dirty="0">
              <a:solidFill>
                <a:prstClr val="black"/>
              </a:solidFill>
              <a:latin typeface="Arial" panose="020B0604020202020204" pitchFamily="34" charset="0"/>
              <a:ea typeface="等线" panose="02010600030101010101" pitchFamily="2" charset="-122"/>
              <a:cs typeface="Arial" panose="020B0604020202020204" pitchFamily="34" charset="0"/>
            </a:endParaRPr>
          </a:p>
          <a:p>
            <a:pPr marL="0" marR="0" lvl="0" indent="0" algn="ctr" defTabSz="914400" rtl="0" eaLnBrk="1" fontAlgn="auto" latinLnBrk="0" hangingPunct="1">
              <a:lnSpc>
                <a:spcPts val="2090"/>
              </a:lnSpc>
              <a:spcBef>
                <a:spcPts val="1025"/>
              </a:spcBef>
              <a:spcAft>
                <a:spcPts val="0"/>
              </a:spcAft>
              <a:buClrTx/>
              <a:buSzTx/>
              <a:buFontTx/>
              <a:buNone/>
              <a:tabLst/>
              <a:defRPr/>
            </a:pPr>
            <a:r>
              <a:rPr kumimoji="0" lang="en-US" altLang="zh-CN" sz="1800" b="0" i="0" u="none" strike="noStrike" kern="1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DU</a:t>
            </a:r>
            <a:r>
              <a:rPr kumimoji="0" lang="en-US" altLang="zh-CN" sz="1800" b="0" i="0" u="none" strike="noStrike" kern="100" cap="none" spc="7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 </a:t>
            </a:r>
            <a:r>
              <a:rPr kumimoji="0" lang="en-US" altLang="zh-CN" sz="1800" b="0" i="0" u="none" strike="noStrike" kern="100" cap="none" spc="0" normalizeH="0" baseline="0" noProof="0" dirty="0" err="1">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Huaxin</a:t>
            </a:r>
            <a:r>
              <a:rPr kumimoji="0" lang="en-US" altLang="zh-CN" sz="1800" b="0" i="0" u="none" strike="noStrike" kern="100" cap="none" spc="4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 7258101</a:t>
            </a:r>
          </a:p>
          <a:p>
            <a:pPr marL="0" marR="0" lvl="0" indent="0" algn="ctr" defTabSz="914400" rtl="0" eaLnBrk="1" fontAlgn="auto" latinLnBrk="0" hangingPunct="1">
              <a:lnSpc>
                <a:spcPts val="2090"/>
              </a:lnSpc>
              <a:spcBef>
                <a:spcPts val="1025"/>
              </a:spcBef>
              <a:spcAft>
                <a:spcPts val="0"/>
              </a:spcAft>
              <a:buClrTx/>
              <a:buSzTx/>
              <a:buFontTx/>
              <a:buNone/>
              <a:tabLst/>
              <a:defRPr/>
            </a:pPr>
            <a:endParaRPr kumimoji="0" lang="en-US" altLang="zh-CN" sz="1800" b="0" i="0" u="none" strike="noStrike" kern="1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3200" b="0" i="0" u="none" strike="noStrike" kern="1200" cap="none" spc="0" normalizeH="0" baseline="0" noProof="0" dirty="0">
              <a:ln>
                <a:noFill/>
              </a:ln>
              <a:solidFill>
                <a:prstClr val="black"/>
              </a:solidFill>
              <a:effectLst/>
              <a:uLnTx/>
              <a:uFillTx/>
              <a:latin typeface="汉仪中宋S" panose="00020600040101010101" charset="-122"/>
              <a:ea typeface="汉仪中宋S" panose="00020600040101010101" charset="-122"/>
              <a:cs typeface="+mn-cs"/>
              <a:sym typeface="+mn-ea"/>
            </a:endParaRPr>
          </a:p>
        </p:txBody>
      </p:sp>
    </p:spTree>
    <p:custDataLst>
      <p:tags r:id="rId1"/>
    </p:custData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796A9CE-5756-1761-BF63-A637EF7C1AE2}"/>
              </a:ext>
            </a:extLst>
          </p:cNvPr>
          <p:cNvSpPr>
            <a:spLocks noGrp="1"/>
          </p:cNvSpPr>
          <p:nvPr>
            <p:ph type="sldNum" sz="quarter" idx="12"/>
          </p:nvPr>
        </p:nvSpPr>
        <p:spPr/>
        <p:txBody>
          <a:bodyPr/>
          <a:lstStyle/>
          <a:p>
            <a:fld id="{49AE70B2-8BF9-45C0-BB95-33D1B9D3A854}" type="slidenum">
              <a:rPr lang="zh-CN" altLang="en-US" smtClean="0"/>
              <a:t>10</a:t>
            </a:fld>
            <a:endParaRPr lang="zh-CN" altLang="en-US"/>
          </a:p>
        </p:txBody>
      </p:sp>
      <p:sp>
        <p:nvSpPr>
          <p:cNvPr id="5" name="标题 1">
            <a:extLst>
              <a:ext uri="{FF2B5EF4-FFF2-40B4-BE49-F238E27FC236}">
                <a16:creationId xmlns:a16="http://schemas.microsoft.com/office/drawing/2014/main" id="{8318DD30-E084-4DB5-737A-0A6034E61BE6}"/>
              </a:ext>
            </a:extLst>
          </p:cNvPr>
          <p:cNvSpPr>
            <a:spLocks noGrp="1"/>
          </p:cNvSpPr>
          <p:nvPr>
            <p:ph type="title"/>
          </p:nvPr>
        </p:nvSpPr>
        <p:spPr>
          <a:xfrm>
            <a:off x="718372" y="193749"/>
            <a:ext cx="10717137" cy="705600"/>
          </a:xfrm>
        </p:spPr>
        <p:txBody>
          <a:bodyPr/>
          <a:lstStyle/>
          <a:p>
            <a:r>
              <a:rPr kumimoji="1" lang="en-US" altLang="zh-CN" dirty="0" err="1"/>
              <a:t>Akshare</a:t>
            </a:r>
            <a:r>
              <a:rPr kumimoji="1" lang="en-US" altLang="zh-CN" dirty="0"/>
              <a:t>——Trade Date</a:t>
            </a:r>
            <a:endParaRPr kumimoji="1" lang="zh-CN" altLang="en-US" dirty="0"/>
          </a:p>
        </p:txBody>
      </p:sp>
      <p:pic>
        <p:nvPicPr>
          <p:cNvPr id="2" name="图片 1">
            <a:extLst>
              <a:ext uri="{FF2B5EF4-FFF2-40B4-BE49-F238E27FC236}">
                <a16:creationId xmlns:a16="http://schemas.microsoft.com/office/drawing/2014/main" id="{2C273E8B-F9F9-013D-5397-302CB41E0953}"/>
              </a:ext>
            </a:extLst>
          </p:cNvPr>
          <p:cNvPicPr>
            <a:picLocks noChangeAspect="1"/>
          </p:cNvPicPr>
          <p:nvPr/>
        </p:nvPicPr>
        <p:blipFill>
          <a:blip r:embed="rId2"/>
          <a:stretch>
            <a:fillRect/>
          </a:stretch>
        </p:blipFill>
        <p:spPr>
          <a:xfrm>
            <a:off x="8692309" y="899349"/>
            <a:ext cx="2743200" cy="5415051"/>
          </a:xfrm>
          <a:prstGeom prst="rect">
            <a:avLst/>
          </a:prstGeom>
        </p:spPr>
      </p:pic>
      <p:sp>
        <p:nvSpPr>
          <p:cNvPr id="6" name="文本框 5">
            <a:extLst>
              <a:ext uri="{FF2B5EF4-FFF2-40B4-BE49-F238E27FC236}">
                <a16:creationId xmlns:a16="http://schemas.microsoft.com/office/drawing/2014/main" id="{D5C6B419-3555-7438-44DA-5A56183AEDEA}"/>
              </a:ext>
            </a:extLst>
          </p:cNvPr>
          <p:cNvSpPr txBox="1"/>
          <p:nvPr/>
        </p:nvSpPr>
        <p:spPr>
          <a:xfrm>
            <a:off x="718372" y="1362057"/>
            <a:ext cx="6208238" cy="369332"/>
          </a:xfrm>
          <a:prstGeom prst="rect">
            <a:avLst/>
          </a:prstGeom>
          <a:noFill/>
        </p:spPr>
        <p:txBody>
          <a:bodyPr wrap="none" rtlCol="0">
            <a:spAutoFit/>
          </a:bodyPr>
          <a:lstStyle/>
          <a:p>
            <a:r>
              <a:rPr kumimoji="1" lang="en-US" altLang="zh-CN" dirty="0"/>
              <a:t>If we know T date, how to Calculate the T-1 date, T-2 date?</a:t>
            </a:r>
            <a:endParaRPr kumimoji="1" lang="zh-CN" altLang="en-US" dirty="0"/>
          </a:p>
        </p:txBody>
      </p:sp>
    </p:spTree>
    <p:extLst>
      <p:ext uri="{BB962C8B-B14F-4D97-AF65-F5344CB8AC3E}">
        <p14:creationId xmlns:p14="http://schemas.microsoft.com/office/powerpoint/2010/main" val="1760320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796A9CE-5756-1761-BF63-A637EF7C1AE2}"/>
              </a:ext>
            </a:extLst>
          </p:cNvPr>
          <p:cNvSpPr>
            <a:spLocks noGrp="1"/>
          </p:cNvSpPr>
          <p:nvPr>
            <p:ph type="sldNum" sz="quarter" idx="12"/>
          </p:nvPr>
        </p:nvSpPr>
        <p:spPr/>
        <p:txBody>
          <a:bodyPr/>
          <a:lstStyle/>
          <a:p>
            <a:fld id="{49AE70B2-8BF9-45C0-BB95-33D1B9D3A854}" type="slidenum">
              <a:rPr lang="zh-CN" altLang="en-US" smtClean="0"/>
              <a:t>11</a:t>
            </a:fld>
            <a:endParaRPr lang="zh-CN" altLang="en-US"/>
          </a:p>
        </p:txBody>
      </p:sp>
      <p:sp>
        <p:nvSpPr>
          <p:cNvPr id="5" name="标题 1">
            <a:extLst>
              <a:ext uri="{FF2B5EF4-FFF2-40B4-BE49-F238E27FC236}">
                <a16:creationId xmlns:a16="http://schemas.microsoft.com/office/drawing/2014/main" id="{8318DD30-E084-4DB5-737A-0A6034E61BE6}"/>
              </a:ext>
            </a:extLst>
          </p:cNvPr>
          <p:cNvSpPr>
            <a:spLocks noGrp="1"/>
          </p:cNvSpPr>
          <p:nvPr>
            <p:ph type="title"/>
          </p:nvPr>
        </p:nvSpPr>
        <p:spPr>
          <a:xfrm>
            <a:off x="718372" y="193749"/>
            <a:ext cx="10717137" cy="705600"/>
          </a:xfrm>
        </p:spPr>
        <p:txBody>
          <a:bodyPr/>
          <a:lstStyle/>
          <a:p>
            <a:r>
              <a:rPr kumimoji="1" lang="en-US" altLang="zh-CN" dirty="0"/>
              <a:t>Merge the tables</a:t>
            </a:r>
            <a:endParaRPr kumimoji="1" lang="zh-CN" altLang="en-US" dirty="0"/>
          </a:p>
        </p:txBody>
      </p:sp>
      <p:pic>
        <p:nvPicPr>
          <p:cNvPr id="3" name="图片 2">
            <a:extLst>
              <a:ext uri="{FF2B5EF4-FFF2-40B4-BE49-F238E27FC236}">
                <a16:creationId xmlns:a16="http://schemas.microsoft.com/office/drawing/2014/main" id="{E1D9FD2C-ED3B-D344-C2E4-FD1690AB8B03}"/>
              </a:ext>
            </a:extLst>
          </p:cNvPr>
          <p:cNvPicPr>
            <a:picLocks noChangeAspect="1"/>
          </p:cNvPicPr>
          <p:nvPr/>
        </p:nvPicPr>
        <p:blipFill>
          <a:blip r:embed="rId2"/>
          <a:stretch>
            <a:fillRect/>
          </a:stretch>
        </p:blipFill>
        <p:spPr>
          <a:xfrm>
            <a:off x="756491" y="899348"/>
            <a:ext cx="10679018" cy="5415051"/>
          </a:xfrm>
          <a:prstGeom prst="rect">
            <a:avLst/>
          </a:prstGeom>
        </p:spPr>
      </p:pic>
    </p:spTree>
    <p:extLst>
      <p:ext uri="{BB962C8B-B14F-4D97-AF65-F5344CB8AC3E}">
        <p14:creationId xmlns:p14="http://schemas.microsoft.com/office/powerpoint/2010/main" val="3915346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6F9"/>
        </a:solidFill>
        <a:effectLst/>
      </p:bgPr>
    </p:bg>
    <p:spTree>
      <p:nvGrpSpPr>
        <p:cNvPr id="1" name=""/>
        <p:cNvGrpSpPr/>
        <p:nvPr/>
      </p:nvGrpSpPr>
      <p:grpSpPr>
        <a:xfrm>
          <a:off x="0" y="0"/>
          <a:ext cx="0" cy="0"/>
          <a:chOff x="0" y="0"/>
          <a:chExt cx="0" cy="0"/>
        </a:xfrm>
      </p:grpSpPr>
      <p:sp>
        <p:nvSpPr>
          <p:cNvPr id="18" name="任意多边形 17"/>
          <p:cNvSpPr/>
          <p:nvPr/>
        </p:nvSpPr>
        <p:spPr>
          <a:xfrm>
            <a:off x="4711700" y="1909445"/>
            <a:ext cx="1007110" cy="1109980"/>
          </a:xfrm>
          <a:custGeom>
            <a:avLst/>
            <a:gdLst>
              <a:gd name="adj" fmla="val 25000"/>
              <a:gd name="vf" fmla="val 115470"/>
              <a:gd name="maxAdj" fmla="*/ 50000 w ss"/>
              <a:gd name="a" fmla="pin 0 adj maxAdj"/>
              <a:gd name="shd2" fmla="*/ hd2 vf 100000"/>
              <a:gd name="x1" fmla="*/ ss a 100000"/>
              <a:gd name="x2" fmla="+- r 0 x1"/>
              <a:gd name="dy1" fmla="sin shd2 3600000"/>
              <a:gd name="y1" fmla="+- vc 0 dy1"/>
              <a:gd name="y2" fmla="+- vc dy1 0"/>
              <a:gd name="q1" fmla="*/ maxAdj -1 2"/>
              <a:gd name="q2" fmla="+- a q1 0"/>
              <a:gd name="q3" fmla="?: q2 4 2"/>
              <a:gd name="q4" fmla="?: q2 3 2"/>
              <a:gd name="q5" fmla="?: q2 q1 0"/>
              <a:gd name="q6" fmla="+/ a q5 q1"/>
              <a:gd name="q7" fmla="*/ q6 q4 -1"/>
              <a:gd name="q8" fmla="+- q3 q7 0"/>
              <a:gd name="il" fmla="*/ w q8 24"/>
              <a:gd name="it" fmla="*/ h q8 24"/>
              <a:gd name="ir" fmla="+- r 0 il"/>
              <a:gd name="ib" fmla="+- b 0 it"/>
            </a:gdLst>
            <a:ahLst/>
            <a:cxnLst>
              <a:cxn ang="0">
                <a:pos x="r" y="vc"/>
              </a:cxn>
              <a:cxn ang="cd4">
                <a:pos x="x2" y="y2"/>
              </a:cxn>
              <a:cxn ang="cd4">
                <a:pos x="x1" y="y2"/>
              </a:cxn>
              <a:cxn ang="cd2">
                <a:pos x="l" y="vc"/>
              </a:cxn>
              <a:cxn ang="3">
                <a:pos x="x1" y="y1"/>
              </a:cxn>
              <a:cxn ang="3">
                <a:pos x="x2" y="y1"/>
              </a:cxn>
            </a:cxnLst>
            <a:rect l="l" t="t" r="r" b="b"/>
            <a:pathLst>
              <a:path w="4678" h="5153">
                <a:moveTo>
                  <a:pt x="2339" y="5153"/>
                </a:moveTo>
                <a:lnTo>
                  <a:pt x="0" y="3984"/>
                </a:lnTo>
                <a:lnTo>
                  <a:pt x="0" y="1170"/>
                </a:lnTo>
                <a:lnTo>
                  <a:pt x="2339" y="0"/>
                </a:lnTo>
                <a:lnTo>
                  <a:pt x="4678" y="1170"/>
                </a:lnTo>
                <a:lnTo>
                  <a:pt x="4678" y="3984"/>
                </a:lnTo>
                <a:lnTo>
                  <a:pt x="2339" y="5153"/>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pic>
        <p:nvPicPr>
          <p:cNvPr id="19" name="图片 18" descr="tiomothy-swope-zwe--GYIZtc-unsplash"/>
          <p:cNvPicPr>
            <a:picLocks noChangeAspect="1"/>
          </p:cNvPicPr>
          <p:nvPr/>
        </p:nvPicPr>
        <p:blipFill>
          <a:blip r:embed="rId3"/>
          <a:srcRect l="16706" t="24412" r="18322" b="27875"/>
          <a:stretch>
            <a:fillRect/>
          </a:stretch>
        </p:blipFill>
        <p:spPr>
          <a:xfrm>
            <a:off x="1383665" y="1756410"/>
            <a:ext cx="3036570" cy="3345180"/>
          </a:xfrm>
          <a:custGeom>
            <a:avLst/>
            <a:gdLst/>
            <a:ahLst/>
            <a:cxnLst>
              <a:cxn ang="3">
                <a:pos x="hc" y="t"/>
              </a:cxn>
              <a:cxn ang="cd2">
                <a:pos x="l" y="vc"/>
              </a:cxn>
              <a:cxn ang="cd4">
                <a:pos x="hc" y="b"/>
              </a:cxn>
              <a:cxn ang="0">
                <a:pos x="r" y="vc"/>
              </a:cxn>
            </a:cxnLst>
            <a:rect l="l" t="t" r="r" b="b"/>
            <a:pathLst>
              <a:path w="4678" h="5153">
                <a:moveTo>
                  <a:pt x="2339" y="5153"/>
                </a:moveTo>
                <a:lnTo>
                  <a:pt x="0" y="3984"/>
                </a:lnTo>
                <a:lnTo>
                  <a:pt x="0" y="1170"/>
                </a:lnTo>
                <a:lnTo>
                  <a:pt x="2339" y="0"/>
                </a:lnTo>
                <a:lnTo>
                  <a:pt x="4678" y="1170"/>
                </a:lnTo>
                <a:lnTo>
                  <a:pt x="4678" y="3984"/>
                </a:lnTo>
                <a:lnTo>
                  <a:pt x="2339" y="5153"/>
                </a:lnTo>
                <a:close/>
              </a:path>
            </a:pathLst>
          </a:custGeom>
        </p:spPr>
      </p:pic>
      <p:sp>
        <p:nvSpPr>
          <p:cNvPr id="22" name="文本框 21"/>
          <p:cNvSpPr txBox="1"/>
          <p:nvPr/>
        </p:nvSpPr>
        <p:spPr>
          <a:xfrm>
            <a:off x="5936121" y="3567173"/>
            <a:ext cx="7477760" cy="58356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black"/>
                </a:solidFill>
                <a:effectLst/>
                <a:uLnTx/>
                <a:uFillTx/>
                <a:latin typeface="Arial" panose="020B0604020202020204"/>
                <a:ea typeface="汉仪中宋S" panose="00020600040101010101" charset="-122"/>
                <a:cs typeface="+mn-cs"/>
                <a:sym typeface="+mn-ea"/>
              </a:rPr>
              <a:t>Data analysis</a:t>
            </a: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汉仪中宋S" panose="00020600040101010101" charset="-122"/>
              <a:cs typeface="+mn-cs"/>
              <a:sym typeface="+mn-ea"/>
            </a:endParaRPr>
          </a:p>
        </p:txBody>
      </p:sp>
      <p:sp>
        <p:nvSpPr>
          <p:cNvPr id="23" name="文本框 22"/>
          <p:cNvSpPr txBox="1"/>
          <p:nvPr/>
        </p:nvSpPr>
        <p:spPr>
          <a:xfrm>
            <a:off x="4883150" y="2167890"/>
            <a:ext cx="835660" cy="7067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solidFill>
                  <a:prstClr val="white"/>
                </a:solidFill>
                <a:effectLst/>
                <a:uLnTx/>
                <a:uFillTx/>
                <a:latin typeface="汉仪中宋S" panose="00020600040101010101" charset="-122"/>
                <a:ea typeface="汉仪中宋S" panose="00020600040101010101" charset="-122"/>
                <a:cs typeface="+mn-cs"/>
              </a:rPr>
              <a:t>02</a:t>
            </a:r>
          </a:p>
        </p:txBody>
      </p:sp>
      <p:sp>
        <p:nvSpPr>
          <p:cNvPr id="25" name="文本框 24"/>
          <p:cNvSpPr txBox="1"/>
          <p:nvPr/>
        </p:nvSpPr>
        <p:spPr>
          <a:xfrm>
            <a:off x="6181725" y="2414270"/>
            <a:ext cx="180325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F18870">
                    <a:lumMod val="50000"/>
                  </a:srgbClr>
                </a:solidFill>
                <a:effectLst/>
                <a:uLnTx/>
                <a:uFillTx/>
                <a:latin typeface="Arial" panose="020B0604020202020204"/>
                <a:ea typeface="汉仪宋韵朗黑W" panose="00020600040101010101" charset="-122"/>
                <a:cs typeface="+mn-cs"/>
              </a:rPr>
              <a:t>PART 02</a:t>
            </a: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0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12</a:t>
            </a:fld>
            <a:endParaRPr kumimoji="0" lang="zh-CN" altLang="en-US" sz="1000" b="0" i="0" u="none" strike="noStrike" kern="1200" cap="none" spc="0" normalizeH="0" baseline="0" noProof="0" dirty="0">
              <a:ln>
                <a:noFill/>
              </a:ln>
              <a:solidFill>
                <a:prstClr val="black">
                  <a:tint val="75000"/>
                </a:prstClr>
              </a:solidFill>
              <a:effectLst/>
              <a:uLnTx/>
              <a:uFillTx/>
              <a:latin typeface="Arial" panose="020B0604020202020204"/>
              <a:ea typeface="微软雅黑" panose="020B0503020204020204" charset="-122"/>
              <a:cs typeface="+mn-cs"/>
            </a:endParaRPr>
          </a:p>
        </p:txBody>
      </p:sp>
    </p:spTree>
    <p:custDataLst>
      <p:tags r:id="rId1"/>
    </p:custData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0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000" b="0" i="0" u="none" strike="noStrike" kern="1200" cap="none" spc="0" normalizeH="0" baseline="0" noProof="0" dirty="0">
              <a:ln>
                <a:noFill/>
              </a:ln>
              <a:solidFill>
                <a:prstClr val="black">
                  <a:tint val="75000"/>
                </a:prstClr>
              </a:solidFill>
              <a:effectLst/>
              <a:uLnTx/>
              <a:uFillTx/>
              <a:latin typeface="Arial"/>
              <a:ea typeface="微软雅黑"/>
              <a:cs typeface="+mn-cs"/>
            </a:endParaRPr>
          </a:p>
        </p:txBody>
      </p:sp>
      <p:graphicFrame>
        <p:nvGraphicFramePr>
          <p:cNvPr id="6" name="图表 5">
            <a:extLst>
              <a:ext uri="{FF2B5EF4-FFF2-40B4-BE49-F238E27FC236}">
                <a16:creationId xmlns:a16="http://schemas.microsoft.com/office/drawing/2014/main" id="{610C0191-B8F6-E6B9-3465-563A4E5E860A}"/>
              </a:ext>
            </a:extLst>
          </p:cNvPr>
          <p:cNvGraphicFramePr>
            <a:graphicFrameLocks/>
          </p:cNvGraphicFramePr>
          <p:nvPr>
            <p:extLst>
              <p:ext uri="{D42A27DB-BD31-4B8C-83A1-F6EECF244321}">
                <p14:modId xmlns:p14="http://schemas.microsoft.com/office/powerpoint/2010/main" val="3799302708"/>
              </p:ext>
            </p:extLst>
          </p:nvPr>
        </p:nvGraphicFramePr>
        <p:xfrm>
          <a:off x="6200660" y="3750919"/>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图表 7">
            <a:extLst>
              <a:ext uri="{FF2B5EF4-FFF2-40B4-BE49-F238E27FC236}">
                <a16:creationId xmlns:a16="http://schemas.microsoft.com/office/drawing/2014/main" id="{80A8AA1C-4FEA-FEC3-66D2-E444DE30DB43}"/>
              </a:ext>
            </a:extLst>
          </p:cNvPr>
          <p:cNvGraphicFramePr>
            <a:graphicFrameLocks/>
          </p:cNvGraphicFramePr>
          <p:nvPr>
            <p:extLst>
              <p:ext uri="{D42A27DB-BD31-4B8C-83A1-F6EECF244321}">
                <p14:modId xmlns:p14="http://schemas.microsoft.com/office/powerpoint/2010/main" val="3115267831"/>
              </p:ext>
            </p:extLst>
          </p:nvPr>
        </p:nvGraphicFramePr>
        <p:xfrm>
          <a:off x="6200660" y="792500"/>
          <a:ext cx="4572000"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3" name="标题 1">
            <a:extLst>
              <a:ext uri="{FF2B5EF4-FFF2-40B4-BE49-F238E27FC236}">
                <a16:creationId xmlns:a16="http://schemas.microsoft.com/office/drawing/2014/main" id="{41E497A7-B4C8-DEDA-4641-7B30E22B0431}"/>
              </a:ext>
            </a:extLst>
          </p:cNvPr>
          <p:cNvSpPr txBox="1">
            <a:spLocks/>
          </p:cNvSpPr>
          <p:nvPr/>
        </p:nvSpPr>
        <p:spPr>
          <a:xfrm>
            <a:off x="718372" y="193749"/>
            <a:ext cx="10717137" cy="705600"/>
          </a:xfrm>
          <a:prstGeom prst="rect">
            <a:avLst/>
          </a:prstGeom>
        </p:spPr>
        <p:txBody>
          <a:bodyPr vert="horz" lIns="90000" tIns="46800" rIns="90000" bIns="46800" rtlCol="0" anchor="b" anchorCtr="0">
            <a:normAutofit fontScale="77500" lnSpcReduction="20000"/>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mj-lt"/>
                <a:ea typeface="+mj-ea"/>
                <a:cs typeface="+mj-cs"/>
              </a:defRPr>
            </a:lvl1pPr>
          </a:lstStyle>
          <a:p>
            <a:pPr algn="l"/>
            <a:r>
              <a:rPr kumimoji="1" lang="en-US" altLang="zh-CN" dirty="0"/>
              <a:t>General View</a:t>
            </a:r>
            <a:endParaRPr kumimoji="1" lang="zh-CN" altLang="en-US" dirty="0"/>
          </a:p>
        </p:txBody>
      </p:sp>
      <p:sp>
        <p:nvSpPr>
          <p:cNvPr id="9" name="文本框 8">
            <a:extLst>
              <a:ext uri="{FF2B5EF4-FFF2-40B4-BE49-F238E27FC236}">
                <a16:creationId xmlns:a16="http://schemas.microsoft.com/office/drawing/2014/main" id="{343F3802-B63C-AFA1-F60B-5FD27B398064}"/>
              </a:ext>
            </a:extLst>
          </p:cNvPr>
          <p:cNvSpPr txBox="1"/>
          <p:nvPr/>
        </p:nvSpPr>
        <p:spPr>
          <a:xfrm>
            <a:off x="881349" y="1498294"/>
            <a:ext cx="5214651" cy="2031325"/>
          </a:xfrm>
          <a:prstGeom prst="rect">
            <a:avLst/>
          </a:prstGeom>
          <a:noFill/>
        </p:spPr>
        <p:txBody>
          <a:bodyPr wrap="square" rtlCol="0">
            <a:spAutoFit/>
          </a:bodyPr>
          <a:lstStyle/>
          <a:p>
            <a:r>
              <a:rPr kumimoji="1" lang="en-US" altLang="zh-CN" dirty="0"/>
              <a:t>We analyzed the issuance of convertible bonds from 2019 to November 18, 2022. </a:t>
            </a:r>
          </a:p>
          <a:p>
            <a:endParaRPr kumimoji="1" lang="en-US" altLang="zh-CN" dirty="0"/>
          </a:p>
          <a:p>
            <a:endParaRPr kumimoji="1" lang="en-US" altLang="zh-CN" dirty="0"/>
          </a:p>
          <a:p>
            <a:r>
              <a:rPr kumimoji="1" lang="en-US" altLang="zh-CN" dirty="0"/>
              <a:t>A total of 558 convertible bonds were issued, with an average annual issuance of about 250 billion yuan</a:t>
            </a:r>
            <a:endParaRPr kumimoji="1" lang="zh-CN" altLang="en-US" dirty="0"/>
          </a:p>
        </p:txBody>
      </p:sp>
    </p:spTree>
    <p:custDataLst>
      <p:tags r:id="rId2"/>
    </p:custDataLst>
    <p:extLst>
      <p:ext uri="{BB962C8B-B14F-4D97-AF65-F5344CB8AC3E}">
        <p14:creationId xmlns:p14="http://schemas.microsoft.com/office/powerpoint/2010/main" val="2739505443"/>
      </p:ext>
    </p:extLst>
  </p:cSld>
  <p:clrMapOvr>
    <a:overrideClrMapping bg1="lt1" tx1="dk1" bg2="lt2" tx2="dk2" accent1="accent1" accent2="accent2" accent3="accent3" accent4="accent4" accent5="accent5" accent6="accent6" hlink="hlink" folHlink="folHlink"/>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0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000" b="0" i="0" u="none" strike="noStrike" kern="1200" cap="none" spc="0" normalizeH="0" baseline="0" noProof="0" dirty="0">
              <a:ln>
                <a:noFill/>
              </a:ln>
              <a:solidFill>
                <a:prstClr val="black">
                  <a:tint val="75000"/>
                </a:prstClr>
              </a:solidFill>
              <a:effectLst/>
              <a:uLnTx/>
              <a:uFillTx/>
              <a:latin typeface="Arial"/>
              <a:ea typeface="微软雅黑"/>
              <a:cs typeface="+mn-cs"/>
            </a:endParaRPr>
          </a:p>
        </p:txBody>
      </p:sp>
      <p:graphicFrame>
        <p:nvGraphicFramePr>
          <p:cNvPr id="3" name="图表 2">
            <a:extLst>
              <a:ext uri="{FF2B5EF4-FFF2-40B4-BE49-F238E27FC236}">
                <a16:creationId xmlns:a16="http://schemas.microsoft.com/office/drawing/2014/main" id="{EDBED613-57BD-8084-684D-C229A701BF6D}"/>
              </a:ext>
            </a:extLst>
          </p:cNvPr>
          <p:cNvGraphicFramePr>
            <a:graphicFrameLocks/>
          </p:cNvGraphicFramePr>
          <p:nvPr>
            <p:extLst>
              <p:ext uri="{D42A27DB-BD31-4B8C-83A1-F6EECF244321}">
                <p14:modId xmlns:p14="http://schemas.microsoft.com/office/powerpoint/2010/main" val="2292936727"/>
              </p:ext>
            </p:extLst>
          </p:nvPr>
        </p:nvGraphicFramePr>
        <p:xfrm>
          <a:off x="6857498" y="70485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图表 3">
            <a:extLst>
              <a:ext uri="{FF2B5EF4-FFF2-40B4-BE49-F238E27FC236}">
                <a16:creationId xmlns:a16="http://schemas.microsoft.com/office/drawing/2014/main" id="{98E9BCE6-E37E-3B37-1787-32E9D8AC5B1A}"/>
              </a:ext>
            </a:extLst>
          </p:cNvPr>
          <p:cNvGraphicFramePr>
            <a:graphicFrameLocks/>
          </p:cNvGraphicFramePr>
          <p:nvPr>
            <p:extLst>
              <p:ext uri="{D42A27DB-BD31-4B8C-83A1-F6EECF244321}">
                <p14:modId xmlns:p14="http://schemas.microsoft.com/office/powerpoint/2010/main" val="1159247683"/>
              </p:ext>
            </p:extLst>
          </p:nvPr>
        </p:nvGraphicFramePr>
        <p:xfrm>
          <a:off x="1301127" y="1079423"/>
          <a:ext cx="4572000" cy="274319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图表 8">
            <a:extLst>
              <a:ext uri="{FF2B5EF4-FFF2-40B4-BE49-F238E27FC236}">
                <a16:creationId xmlns:a16="http://schemas.microsoft.com/office/drawing/2014/main" id="{512C37E6-D242-D104-C11A-58EE63343DEC}"/>
              </a:ext>
            </a:extLst>
          </p:cNvPr>
          <p:cNvGraphicFramePr>
            <a:graphicFrameLocks/>
          </p:cNvGraphicFramePr>
          <p:nvPr>
            <p:extLst>
              <p:ext uri="{D42A27DB-BD31-4B8C-83A1-F6EECF244321}">
                <p14:modId xmlns:p14="http://schemas.microsoft.com/office/powerpoint/2010/main" val="1152969350"/>
              </p:ext>
            </p:extLst>
          </p:nvPr>
        </p:nvGraphicFramePr>
        <p:xfrm>
          <a:off x="6857498" y="3467936"/>
          <a:ext cx="4572000" cy="2826578"/>
        </p:xfrm>
        <a:graphic>
          <a:graphicData uri="http://schemas.openxmlformats.org/drawingml/2006/chart">
            <c:chart xmlns:c="http://schemas.openxmlformats.org/drawingml/2006/chart" xmlns:r="http://schemas.openxmlformats.org/officeDocument/2006/relationships" r:id="rId5"/>
          </a:graphicData>
        </a:graphic>
      </p:graphicFrame>
      <p:sp>
        <p:nvSpPr>
          <p:cNvPr id="10" name="标题 1">
            <a:extLst>
              <a:ext uri="{FF2B5EF4-FFF2-40B4-BE49-F238E27FC236}">
                <a16:creationId xmlns:a16="http://schemas.microsoft.com/office/drawing/2014/main" id="{A2A4010B-D91C-2946-32C2-C6641100128A}"/>
              </a:ext>
            </a:extLst>
          </p:cNvPr>
          <p:cNvSpPr txBox="1">
            <a:spLocks/>
          </p:cNvSpPr>
          <p:nvPr/>
        </p:nvSpPr>
        <p:spPr>
          <a:xfrm>
            <a:off x="718372" y="193749"/>
            <a:ext cx="10717137" cy="705600"/>
          </a:xfrm>
          <a:prstGeom prst="rect">
            <a:avLst/>
          </a:prstGeom>
        </p:spPr>
        <p:txBody>
          <a:bodyPr vert="horz" lIns="90000" tIns="46800" rIns="90000" bIns="46800" rtlCol="0" anchor="b" anchorCtr="0">
            <a:normAutofit fontScale="77500" lnSpcReduction="20000"/>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mj-lt"/>
                <a:ea typeface="+mj-ea"/>
                <a:cs typeface="+mj-cs"/>
              </a:defRPr>
            </a:lvl1pPr>
          </a:lstStyle>
          <a:p>
            <a:pPr algn="l"/>
            <a:r>
              <a:rPr kumimoji="1" lang="en-US" altLang="zh-CN" dirty="0"/>
              <a:t>General View</a:t>
            </a:r>
            <a:endParaRPr kumimoji="1" lang="zh-CN" altLang="en-US" dirty="0"/>
          </a:p>
        </p:txBody>
      </p:sp>
      <p:sp>
        <p:nvSpPr>
          <p:cNvPr id="11" name="文本框 10">
            <a:extLst>
              <a:ext uri="{FF2B5EF4-FFF2-40B4-BE49-F238E27FC236}">
                <a16:creationId xmlns:a16="http://schemas.microsoft.com/office/drawing/2014/main" id="{9DC0BCE2-A961-7BA0-2AB0-BD0A5B57F7A8}"/>
              </a:ext>
            </a:extLst>
          </p:cNvPr>
          <p:cNvSpPr txBox="1"/>
          <p:nvPr/>
        </p:nvSpPr>
        <p:spPr>
          <a:xfrm>
            <a:off x="718371" y="4219460"/>
            <a:ext cx="5957851" cy="923330"/>
          </a:xfrm>
          <a:prstGeom prst="rect">
            <a:avLst/>
          </a:prstGeom>
          <a:noFill/>
        </p:spPr>
        <p:txBody>
          <a:bodyPr wrap="square" rtlCol="0">
            <a:spAutoFit/>
          </a:bodyPr>
          <a:lstStyle/>
          <a:p>
            <a:r>
              <a:rPr kumimoji="1" lang="en" altLang="zh-CN" dirty="0"/>
              <a:t>The return of the convertible bond increases year by year, but the loss of the stock is also expanding, resulting in the decline of the net income</a:t>
            </a:r>
            <a:endParaRPr kumimoji="1" lang="zh-CN" altLang="en-US" dirty="0"/>
          </a:p>
        </p:txBody>
      </p:sp>
    </p:spTree>
    <p:custDataLst>
      <p:tags r:id="rId1"/>
    </p:custDataLst>
    <p:extLst>
      <p:ext uri="{BB962C8B-B14F-4D97-AF65-F5344CB8AC3E}">
        <p14:creationId xmlns:p14="http://schemas.microsoft.com/office/powerpoint/2010/main" val="17828842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0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000" b="0" i="0" u="none" strike="noStrike" kern="1200" cap="none" spc="0" normalizeH="0" baseline="0" noProof="0" dirty="0">
              <a:ln>
                <a:noFill/>
              </a:ln>
              <a:solidFill>
                <a:prstClr val="black">
                  <a:tint val="75000"/>
                </a:prstClr>
              </a:solidFill>
              <a:effectLst/>
              <a:uLnTx/>
              <a:uFillTx/>
              <a:latin typeface="Arial"/>
              <a:ea typeface="微软雅黑"/>
              <a:cs typeface="+mn-cs"/>
            </a:endParaRPr>
          </a:p>
        </p:txBody>
      </p:sp>
      <p:sp>
        <p:nvSpPr>
          <p:cNvPr id="10" name="标题 1">
            <a:extLst>
              <a:ext uri="{FF2B5EF4-FFF2-40B4-BE49-F238E27FC236}">
                <a16:creationId xmlns:a16="http://schemas.microsoft.com/office/drawing/2014/main" id="{A2A4010B-D91C-2946-32C2-C6641100128A}"/>
              </a:ext>
            </a:extLst>
          </p:cNvPr>
          <p:cNvSpPr txBox="1">
            <a:spLocks/>
          </p:cNvSpPr>
          <p:nvPr/>
        </p:nvSpPr>
        <p:spPr>
          <a:xfrm>
            <a:off x="718372" y="193749"/>
            <a:ext cx="10717137" cy="705600"/>
          </a:xfrm>
          <a:prstGeom prst="rect">
            <a:avLst/>
          </a:prstGeom>
        </p:spPr>
        <p:txBody>
          <a:bodyPr vert="horz" lIns="90000" tIns="46800" rIns="90000" bIns="46800" rtlCol="0" anchor="b" anchorCtr="0">
            <a:normAutofit fontScale="77500" lnSpcReduction="20000"/>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mj-lt"/>
                <a:ea typeface="+mj-ea"/>
                <a:cs typeface="+mj-cs"/>
              </a:defRPr>
            </a:lvl1pPr>
          </a:lstStyle>
          <a:p>
            <a:pPr algn="l"/>
            <a:r>
              <a:rPr kumimoji="1" lang="en-US" altLang="zh-CN" dirty="0"/>
              <a:t>Convertible Bond Performance</a:t>
            </a:r>
            <a:endParaRPr kumimoji="1" lang="zh-CN" altLang="en-US" dirty="0"/>
          </a:p>
        </p:txBody>
      </p:sp>
      <p:graphicFrame>
        <p:nvGraphicFramePr>
          <p:cNvPr id="6" name="图表 5">
            <a:extLst>
              <a:ext uri="{FF2B5EF4-FFF2-40B4-BE49-F238E27FC236}">
                <a16:creationId xmlns:a16="http://schemas.microsoft.com/office/drawing/2014/main" id="{E13DA74F-5DA9-B355-8081-FDA4CAC48349}"/>
              </a:ext>
            </a:extLst>
          </p:cNvPr>
          <p:cNvGraphicFramePr>
            <a:graphicFrameLocks/>
          </p:cNvGraphicFramePr>
          <p:nvPr/>
        </p:nvGraphicFramePr>
        <p:xfrm>
          <a:off x="495300" y="825500"/>
          <a:ext cx="11201400" cy="5207000"/>
        </p:xfrm>
        <a:graphic>
          <a:graphicData uri="http://schemas.openxmlformats.org/drawingml/2006/chart">
            <c:chart xmlns:c="http://schemas.openxmlformats.org/drawingml/2006/chart" xmlns:r="http://schemas.openxmlformats.org/officeDocument/2006/relationships" r:id="rId3"/>
          </a:graphicData>
        </a:graphic>
      </p:graphicFrame>
      <p:sp>
        <p:nvSpPr>
          <p:cNvPr id="8" name="文本框 7">
            <a:extLst>
              <a:ext uri="{FF2B5EF4-FFF2-40B4-BE49-F238E27FC236}">
                <a16:creationId xmlns:a16="http://schemas.microsoft.com/office/drawing/2014/main" id="{938C5754-09D2-A1BC-EA55-987BAE14978C}"/>
              </a:ext>
            </a:extLst>
          </p:cNvPr>
          <p:cNvSpPr txBox="1"/>
          <p:nvPr/>
        </p:nvSpPr>
        <p:spPr>
          <a:xfrm>
            <a:off x="718372" y="6129734"/>
            <a:ext cx="5585183" cy="369332"/>
          </a:xfrm>
          <a:prstGeom prst="rect">
            <a:avLst/>
          </a:prstGeom>
          <a:noFill/>
        </p:spPr>
        <p:txBody>
          <a:bodyPr wrap="none" rtlCol="0">
            <a:spAutoFit/>
          </a:bodyPr>
          <a:lstStyle/>
          <a:p>
            <a:r>
              <a:rPr lang="en" altLang="zh-CN" b="0" i="0" u="none" strike="noStrike" dirty="0">
                <a:solidFill>
                  <a:srgbClr val="101214"/>
                </a:solidFill>
                <a:effectLst/>
                <a:latin typeface="PingFang SC" panose="020B0400000000000000" pitchFamily="34" charset="-122"/>
                <a:ea typeface="PingFang SC" panose="020B0400000000000000" pitchFamily="34" charset="-122"/>
              </a:rPr>
              <a:t>Almost all are profitable, up to 19.82% on average</a:t>
            </a:r>
            <a:endParaRPr kumimoji="1" lang="zh-CN" altLang="en-US" dirty="0"/>
          </a:p>
        </p:txBody>
      </p:sp>
    </p:spTree>
    <p:custDataLst>
      <p:tags r:id="rId1"/>
    </p:custDataLst>
    <p:extLst>
      <p:ext uri="{BB962C8B-B14F-4D97-AF65-F5344CB8AC3E}">
        <p14:creationId xmlns:p14="http://schemas.microsoft.com/office/powerpoint/2010/main" val="2056229445"/>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12713"/>
            <a:ext cx="10515600" cy="1346403"/>
          </a:xfrm>
        </p:spPr>
        <p:txBody>
          <a:bodyPr>
            <a:noAutofit/>
          </a:bodyPr>
          <a:lstStyle/>
          <a:p>
            <a:r>
              <a:rPr lang="zh-CN" altLang="en-US" sz="1800" b="0" dirty="0">
                <a:solidFill>
                  <a:srgbClr val="101214"/>
                </a:solidFill>
                <a:latin typeface="Arial" panose="020B0604020202020204" pitchFamily="34" charset="0"/>
                <a:ea typeface="PingFang SC" panose="020B0400000000000000" pitchFamily="34" charset="-122"/>
                <a:cs typeface="Arial" panose="020B0604020202020204" pitchFamily="34" charset="0"/>
              </a:rPr>
              <a:t>According to statistics, in the past four years, the overall increase in share price on day </a:t>
            </a:r>
            <a:r>
              <a:rPr lang="en-US" altLang="zh-CN" sz="1800" b="0" dirty="0">
                <a:solidFill>
                  <a:srgbClr val="101214"/>
                </a:solidFill>
                <a:latin typeface="Arial" panose="020B0604020202020204" pitchFamily="34" charset="0"/>
                <a:ea typeface="PingFang SC" panose="020B0400000000000000" pitchFamily="34" charset="-122"/>
                <a:cs typeface="Arial" panose="020B0604020202020204" pitchFamily="34" charset="0"/>
              </a:rPr>
              <a:t>T</a:t>
            </a:r>
            <a:r>
              <a:rPr lang="zh-CN" altLang="en-US" sz="1800" b="0" dirty="0">
                <a:solidFill>
                  <a:srgbClr val="101214"/>
                </a:solidFill>
                <a:latin typeface="Arial" panose="020B0604020202020204" pitchFamily="34" charset="0"/>
                <a:ea typeface="PingFang SC" panose="020B0400000000000000" pitchFamily="34" charset="-122"/>
                <a:cs typeface="Arial" panose="020B0604020202020204" pitchFamily="34" charset="0"/>
              </a:rPr>
              <a:t>-2 is the most significant. Although the share price on day </a:t>
            </a:r>
            <a:r>
              <a:rPr lang="en-US" altLang="zh-CN" sz="1800" b="0" dirty="0">
                <a:solidFill>
                  <a:srgbClr val="101214"/>
                </a:solidFill>
                <a:latin typeface="Arial" panose="020B0604020202020204" pitchFamily="34" charset="0"/>
                <a:ea typeface="PingFang SC" panose="020B0400000000000000" pitchFamily="34" charset="-122"/>
                <a:cs typeface="Arial" panose="020B0604020202020204" pitchFamily="34" charset="0"/>
              </a:rPr>
              <a:t>T</a:t>
            </a:r>
            <a:r>
              <a:rPr lang="zh-CN" altLang="en-US" sz="1800" b="0" dirty="0">
                <a:solidFill>
                  <a:srgbClr val="101214"/>
                </a:solidFill>
                <a:latin typeface="Arial" panose="020B0604020202020204" pitchFamily="34" charset="0"/>
                <a:ea typeface="PingFang SC" panose="020B0400000000000000" pitchFamily="34" charset="-122"/>
                <a:cs typeface="Arial" panose="020B0604020202020204" pitchFamily="34" charset="0"/>
              </a:rPr>
              <a:t>-1 is also on an upward trend, the magnitude is much lower than on day </a:t>
            </a:r>
            <a:r>
              <a:rPr lang="en-US" altLang="zh-CN" sz="1800" b="0" dirty="0">
                <a:solidFill>
                  <a:srgbClr val="101214"/>
                </a:solidFill>
                <a:latin typeface="Arial" panose="020B0604020202020204" pitchFamily="34" charset="0"/>
                <a:ea typeface="PingFang SC" panose="020B0400000000000000" pitchFamily="34" charset="-122"/>
                <a:cs typeface="Arial" panose="020B0604020202020204" pitchFamily="34" charset="0"/>
              </a:rPr>
              <a:t>T</a:t>
            </a:r>
            <a:r>
              <a:rPr lang="zh-CN" altLang="en-US" sz="1800" b="0" dirty="0">
                <a:solidFill>
                  <a:srgbClr val="101214"/>
                </a:solidFill>
                <a:latin typeface="Arial" panose="020B0604020202020204" pitchFamily="34" charset="0"/>
                <a:ea typeface="PingFang SC" panose="020B0400000000000000" pitchFamily="34" charset="-122"/>
                <a:cs typeface="Arial" panose="020B0604020202020204" pitchFamily="34" charset="0"/>
              </a:rPr>
              <a:t>-2, and the share price starts to fall on day </a:t>
            </a:r>
            <a:r>
              <a:rPr lang="en-US" altLang="zh-CN" sz="1800" b="0" dirty="0">
                <a:solidFill>
                  <a:srgbClr val="101214"/>
                </a:solidFill>
                <a:latin typeface="Arial" panose="020B0604020202020204" pitchFamily="34" charset="0"/>
                <a:ea typeface="PingFang SC" panose="020B0400000000000000" pitchFamily="34" charset="-122"/>
                <a:cs typeface="Arial" panose="020B0604020202020204" pitchFamily="34" charset="0"/>
              </a:rPr>
              <a:t>T</a:t>
            </a:r>
            <a:r>
              <a:rPr lang="zh-CN" altLang="en-US" sz="1800" b="0" dirty="0">
                <a:solidFill>
                  <a:srgbClr val="101214"/>
                </a:solidFill>
                <a:latin typeface="Arial" panose="020B0604020202020204" pitchFamily="34" charset="0"/>
                <a:ea typeface="PingFang SC" panose="020B0400000000000000" pitchFamily="34" charset="-122"/>
                <a:cs typeface="Arial" panose="020B0604020202020204" pitchFamily="34" charset="0"/>
              </a:rPr>
              <a:t>.</a:t>
            </a:r>
          </a:p>
        </p:txBody>
      </p:sp>
      <p:graphicFrame>
        <p:nvGraphicFramePr>
          <p:cNvPr id="5" name="内容占位符 4"/>
          <p:cNvGraphicFramePr>
            <a:graphicFrameLocks noGrp="1"/>
          </p:cNvGraphicFramePr>
          <p:nvPr>
            <p:ph idx="1"/>
            <p:custDataLst>
              <p:tags r:id="rId1"/>
            </p:custDataLst>
            <p:extLst>
              <p:ext uri="{D42A27DB-BD31-4B8C-83A1-F6EECF244321}">
                <p14:modId xmlns:p14="http://schemas.microsoft.com/office/powerpoint/2010/main" val="3840575949"/>
              </p:ext>
            </p:extLst>
          </p:nvPr>
        </p:nvGraphicFramePr>
        <p:xfrm>
          <a:off x="838200" y="1181100"/>
          <a:ext cx="10515600" cy="224790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20000"/>
                    </a:ext>
                  </a:extLst>
                </a:gridCol>
                <a:gridCol w="2103120">
                  <a:extLst>
                    <a:ext uri="{9D8B030D-6E8A-4147-A177-3AD203B41FA5}">
                      <a16:colId xmlns:a16="http://schemas.microsoft.com/office/drawing/2014/main" val="20001"/>
                    </a:ext>
                  </a:extLst>
                </a:gridCol>
                <a:gridCol w="2103120">
                  <a:extLst>
                    <a:ext uri="{9D8B030D-6E8A-4147-A177-3AD203B41FA5}">
                      <a16:colId xmlns:a16="http://schemas.microsoft.com/office/drawing/2014/main" val="20002"/>
                    </a:ext>
                  </a:extLst>
                </a:gridCol>
                <a:gridCol w="2103120">
                  <a:extLst>
                    <a:ext uri="{9D8B030D-6E8A-4147-A177-3AD203B41FA5}">
                      <a16:colId xmlns:a16="http://schemas.microsoft.com/office/drawing/2014/main" val="20003"/>
                    </a:ext>
                  </a:extLst>
                </a:gridCol>
                <a:gridCol w="2103120">
                  <a:extLst>
                    <a:ext uri="{9D8B030D-6E8A-4147-A177-3AD203B41FA5}">
                      <a16:colId xmlns:a16="http://schemas.microsoft.com/office/drawing/2014/main" val="20004"/>
                    </a:ext>
                  </a:extLst>
                </a:gridCol>
              </a:tblGrid>
              <a:tr h="388620">
                <a:tc>
                  <a:txBody>
                    <a:bodyPr/>
                    <a:lstStyle/>
                    <a:p>
                      <a:pPr algn="ctr">
                        <a:buNone/>
                      </a:pPr>
                      <a:r>
                        <a:rPr lang="zh-CN" altLang="en-US" dirty="0"/>
                        <a:t>涨跌幅</a:t>
                      </a:r>
                    </a:p>
                  </a:txBody>
                  <a:tcPr/>
                </a:tc>
                <a:tc>
                  <a:txBody>
                    <a:bodyPr/>
                    <a:lstStyle/>
                    <a:p>
                      <a:pPr algn="ctr">
                        <a:buNone/>
                      </a:pPr>
                      <a:r>
                        <a:rPr lang="zh-CN" altLang="en-US"/>
                        <a:t> T-3日	</a:t>
                      </a:r>
                    </a:p>
                  </a:txBody>
                  <a:tcPr/>
                </a:tc>
                <a:tc>
                  <a:txBody>
                    <a:bodyPr/>
                    <a:lstStyle/>
                    <a:p>
                      <a:pPr algn="ctr">
                        <a:buNone/>
                      </a:pPr>
                      <a:r>
                        <a:rPr lang="zh-CN" altLang="en-US"/>
                        <a:t>  T-2日	 </a:t>
                      </a:r>
                    </a:p>
                  </a:txBody>
                  <a:tcPr/>
                </a:tc>
                <a:tc>
                  <a:txBody>
                    <a:bodyPr/>
                    <a:lstStyle/>
                    <a:p>
                      <a:pPr algn="ctr">
                        <a:buNone/>
                      </a:pPr>
                      <a:r>
                        <a:rPr lang="en-US" altLang="zh-CN"/>
                        <a:t>  </a:t>
                      </a:r>
                      <a:r>
                        <a:rPr lang="zh-CN" altLang="en-US"/>
                        <a:t> T-1日	 </a:t>
                      </a:r>
                    </a:p>
                  </a:txBody>
                  <a:tcPr/>
                </a:tc>
                <a:tc>
                  <a:txBody>
                    <a:bodyPr/>
                    <a:lstStyle/>
                    <a:p>
                      <a:pPr algn="ctr">
                        <a:buNone/>
                      </a:pPr>
                      <a:r>
                        <a:rPr lang="zh-CN" altLang="en-US"/>
                        <a:t>  T日</a:t>
                      </a:r>
                    </a:p>
                  </a:txBody>
                  <a:tcPr/>
                </a:tc>
                <a:extLst>
                  <a:ext uri="{0D108BD9-81ED-4DB2-BD59-A6C34878D82A}">
                    <a16:rowId xmlns:a16="http://schemas.microsoft.com/office/drawing/2014/main" val="10000"/>
                  </a:ext>
                </a:extLst>
              </a:tr>
              <a:tr h="312420">
                <a:tc>
                  <a:txBody>
                    <a:bodyPr/>
                    <a:lstStyle/>
                    <a:p>
                      <a:pPr algn="ctr">
                        <a:buNone/>
                      </a:pPr>
                      <a:r>
                        <a:rPr lang="zh-CN" altLang="en-US" dirty="0"/>
                        <a:t>整体</a:t>
                      </a:r>
                    </a:p>
                  </a:txBody>
                  <a:tcPr/>
                </a:tc>
                <a:tc>
                  <a:txBody>
                    <a:bodyPr/>
                    <a:lstStyle/>
                    <a:p>
                      <a:pPr algn="ctr">
                        <a:buNone/>
                      </a:pPr>
                      <a:r>
                        <a:rPr lang="zh-CN" altLang="en-US" dirty="0"/>
                        <a:t> 0.53% 	</a:t>
                      </a:r>
                    </a:p>
                  </a:txBody>
                  <a:tcPr/>
                </a:tc>
                <a:tc>
                  <a:txBody>
                    <a:bodyPr/>
                    <a:lstStyle/>
                    <a:p>
                      <a:pPr algn="ctr">
                        <a:buNone/>
                      </a:pPr>
                      <a:r>
                        <a:rPr lang="en-US" altLang="zh-CN" dirty="0"/>
                        <a:t> </a:t>
                      </a:r>
                      <a:r>
                        <a:rPr lang="zh-CN" altLang="en-US" dirty="0"/>
                        <a:t>0.24% </a:t>
                      </a:r>
                    </a:p>
                  </a:txBody>
                  <a:tcPr/>
                </a:tc>
                <a:tc>
                  <a:txBody>
                    <a:bodyPr/>
                    <a:lstStyle/>
                    <a:p>
                      <a:pPr algn="ctr">
                        <a:buNone/>
                      </a:pPr>
                      <a:r>
                        <a:rPr lang="zh-CN" altLang="en-US" dirty="0"/>
                        <a:t>-1.60%</a:t>
                      </a:r>
                    </a:p>
                  </a:txBody>
                  <a:tcPr/>
                </a:tc>
                <a:tc>
                  <a:txBody>
                    <a:bodyPr/>
                    <a:lstStyle/>
                    <a:p>
                      <a:pPr algn="ctr">
                        <a:buNone/>
                      </a:pPr>
                      <a:r>
                        <a:rPr lang="zh-CN" altLang="en-US"/>
                        <a:t>-1.60%</a:t>
                      </a:r>
                    </a:p>
                  </a:txBody>
                  <a:tcPr/>
                </a:tc>
                <a:extLst>
                  <a:ext uri="{0D108BD9-81ED-4DB2-BD59-A6C34878D82A}">
                    <a16:rowId xmlns:a16="http://schemas.microsoft.com/office/drawing/2014/main" val="10001"/>
                  </a:ext>
                </a:extLst>
              </a:tr>
              <a:tr h="365760">
                <a:tc>
                  <a:txBody>
                    <a:bodyPr/>
                    <a:lstStyle/>
                    <a:p>
                      <a:pPr algn="ctr">
                        <a:buNone/>
                      </a:pPr>
                      <a:r>
                        <a:rPr lang="en-US" altLang="zh-CN" dirty="0"/>
                        <a:t>2019</a:t>
                      </a:r>
                    </a:p>
                  </a:txBody>
                  <a:tcPr/>
                </a:tc>
                <a:tc>
                  <a:txBody>
                    <a:bodyPr/>
                    <a:lstStyle/>
                    <a:p>
                      <a:pPr algn="ctr">
                        <a:buNone/>
                      </a:pPr>
                      <a:r>
                        <a:rPr lang="en-US" altLang="zh-CN" dirty="0"/>
                        <a:t> </a:t>
                      </a:r>
                      <a:r>
                        <a:rPr lang="zh-CN" altLang="en-US" dirty="0"/>
                        <a:t>0.56% 	</a:t>
                      </a:r>
                    </a:p>
                  </a:txBody>
                  <a:tcPr/>
                </a:tc>
                <a:tc>
                  <a:txBody>
                    <a:bodyPr/>
                    <a:lstStyle/>
                    <a:p>
                      <a:pPr algn="ctr">
                        <a:buNone/>
                      </a:pPr>
                      <a:r>
                        <a:rPr lang="en-US" altLang="zh-CN" dirty="0"/>
                        <a:t>   </a:t>
                      </a:r>
                      <a:r>
                        <a:rPr lang="zh-CN" altLang="en-US" dirty="0"/>
                        <a:t>1.40% 	</a:t>
                      </a:r>
                    </a:p>
                  </a:txBody>
                  <a:tcPr/>
                </a:tc>
                <a:tc>
                  <a:txBody>
                    <a:bodyPr/>
                    <a:lstStyle/>
                    <a:p>
                      <a:pPr algn="ctr">
                        <a:buNone/>
                      </a:pPr>
                      <a:r>
                        <a:rPr lang="en-US" altLang="zh-CN" dirty="0"/>
                        <a:t>  </a:t>
                      </a:r>
                      <a:r>
                        <a:rPr lang="zh-CN" altLang="en-US" dirty="0"/>
                        <a:t>0.50% 	</a:t>
                      </a:r>
                    </a:p>
                  </a:txBody>
                  <a:tcPr/>
                </a:tc>
                <a:tc>
                  <a:txBody>
                    <a:bodyPr/>
                    <a:lstStyle/>
                    <a:p>
                      <a:pPr algn="ctr">
                        <a:buNone/>
                      </a:pPr>
                      <a:r>
                        <a:rPr lang="zh-CN" altLang="en-US"/>
                        <a:t> -0.23%</a:t>
                      </a:r>
                    </a:p>
                  </a:txBody>
                  <a:tcPr/>
                </a:tc>
                <a:extLst>
                  <a:ext uri="{0D108BD9-81ED-4DB2-BD59-A6C34878D82A}">
                    <a16:rowId xmlns:a16="http://schemas.microsoft.com/office/drawing/2014/main" val="10002"/>
                  </a:ext>
                </a:extLst>
              </a:tr>
              <a:tr h="381000">
                <a:tc>
                  <a:txBody>
                    <a:bodyPr/>
                    <a:lstStyle/>
                    <a:p>
                      <a:pPr algn="ctr">
                        <a:buNone/>
                      </a:pPr>
                      <a:r>
                        <a:rPr lang="en-US" altLang="zh-CN" dirty="0"/>
                        <a:t>2020</a:t>
                      </a:r>
                    </a:p>
                  </a:txBody>
                  <a:tcPr/>
                </a:tc>
                <a:tc>
                  <a:txBody>
                    <a:bodyPr/>
                    <a:lstStyle/>
                    <a:p>
                      <a:pPr algn="ctr">
                        <a:buNone/>
                      </a:pPr>
                      <a:r>
                        <a:rPr lang="en-US" altLang="zh-CN"/>
                        <a:t> </a:t>
                      </a:r>
                      <a:r>
                        <a:rPr lang="zh-CN" altLang="en-US"/>
                        <a:t>0.49% 	</a:t>
                      </a:r>
                    </a:p>
                  </a:txBody>
                  <a:tcPr/>
                </a:tc>
                <a:tc>
                  <a:txBody>
                    <a:bodyPr/>
                    <a:lstStyle/>
                    <a:p>
                      <a:pPr algn="ctr">
                        <a:buNone/>
                      </a:pPr>
                      <a:r>
                        <a:rPr lang="en-US" altLang="zh-CN" dirty="0"/>
                        <a:t>   </a:t>
                      </a:r>
                      <a:r>
                        <a:rPr lang="zh-CN" altLang="en-US" dirty="0"/>
                        <a:t>1.97% 	</a:t>
                      </a:r>
                    </a:p>
                  </a:txBody>
                  <a:tcPr/>
                </a:tc>
                <a:tc>
                  <a:txBody>
                    <a:bodyPr/>
                    <a:lstStyle/>
                    <a:p>
                      <a:pPr algn="ctr">
                        <a:buNone/>
                      </a:pPr>
                      <a:r>
                        <a:rPr lang="zh-CN" altLang="en-US" dirty="0"/>
                        <a:t>0.37% </a:t>
                      </a:r>
                    </a:p>
                  </a:txBody>
                  <a:tcPr/>
                </a:tc>
                <a:tc>
                  <a:txBody>
                    <a:bodyPr/>
                    <a:lstStyle/>
                    <a:p>
                      <a:pPr algn="ctr">
                        <a:buNone/>
                      </a:pPr>
                      <a:r>
                        <a:rPr lang="zh-CN" altLang="en-US"/>
                        <a:t>-1.72%</a:t>
                      </a:r>
                    </a:p>
                  </a:txBody>
                  <a:tcPr/>
                </a:tc>
                <a:extLst>
                  <a:ext uri="{0D108BD9-81ED-4DB2-BD59-A6C34878D82A}">
                    <a16:rowId xmlns:a16="http://schemas.microsoft.com/office/drawing/2014/main" val="10003"/>
                  </a:ext>
                </a:extLst>
              </a:tr>
              <a:tr h="356870">
                <a:tc>
                  <a:txBody>
                    <a:bodyPr/>
                    <a:lstStyle/>
                    <a:p>
                      <a:pPr algn="ctr">
                        <a:buNone/>
                      </a:pPr>
                      <a:r>
                        <a:rPr lang="en-US" altLang="zh-CN" dirty="0"/>
                        <a:t>2021</a:t>
                      </a:r>
                    </a:p>
                  </a:txBody>
                  <a:tcPr/>
                </a:tc>
                <a:tc>
                  <a:txBody>
                    <a:bodyPr/>
                    <a:lstStyle/>
                    <a:p>
                      <a:pPr algn="ctr">
                        <a:buNone/>
                      </a:pPr>
                      <a:r>
                        <a:rPr lang="en-US" altLang="zh-CN"/>
                        <a:t> </a:t>
                      </a:r>
                      <a:r>
                        <a:rPr lang="zh-CN" altLang="en-US"/>
                        <a:t>0.50% 	</a:t>
                      </a:r>
                    </a:p>
                  </a:txBody>
                  <a:tcPr/>
                </a:tc>
                <a:tc>
                  <a:txBody>
                    <a:bodyPr/>
                    <a:lstStyle/>
                    <a:p>
                      <a:pPr algn="ctr">
                        <a:buNone/>
                      </a:pPr>
                      <a:r>
                        <a:rPr lang="en-US" altLang="zh-CN" dirty="0"/>
                        <a:t>   </a:t>
                      </a:r>
                      <a:r>
                        <a:rPr lang="zh-CN" altLang="en-US" dirty="0"/>
                        <a:t>2.13% 	</a:t>
                      </a:r>
                    </a:p>
                  </a:txBody>
                  <a:tcPr/>
                </a:tc>
                <a:tc>
                  <a:txBody>
                    <a:bodyPr/>
                    <a:lstStyle/>
                    <a:p>
                      <a:pPr algn="ctr">
                        <a:buNone/>
                      </a:pPr>
                      <a:r>
                        <a:rPr lang="zh-CN" altLang="en-US" dirty="0"/>
                        <a:t>-0.14% </a:t>
                      </a:r>
                    </a:p>
                  </a:txBody>
                  <a:tcPr/>
                </a:tc>
                <a:tc>
                  <a:txBody>
                    <a:bodyPr/>
                    <a:lstStyle/>
                    <a:p>
                      <a:pPr algn="ctr">
                        <a:buNone/>
                      </a:pPr>
                      <a:r>
                        <a:rPr lang="zh-CN" altLang="en-US"/>
                        <a:t> -1.20%</a:t>
                      </a:r>
                    </a:p>
                  </a:txBody>
                  <a:tcPr/>
                </a:tc>
                <a:extLst>
                  <a:ext uri="{0D108BD9-81ED-4DB2-BD59-A6C34878D82A}">
                    <a16:rowId xmlns:a16="http://schemas.microsoft.com/office/drawing/2014/main" val="10004"/>
                  </a:ext>
                </a:extLst>
              </a:tr>
              <a:tr h="381000">
                <a:tc>
                  <a:txBody>
                    <a:bodyPr/>
                    <a:lstStyle/>
                    <a:p>
                      <a:pPr algn="ctr">
                        <a:buNone/>
                      </a:pPr>
                      <a:r>
                        <a:rPr lang="en-US" altLang="zh-CN" dirty="0"/>
                        <a:t>2022</a:t>
                      </a:r>
                    </a:p>
                  </a:txBody>
                  <a:tcPr/>
                </a:tc>
                <a:tc>
                  <a:txBody>
                    <a:bodyPr/>
                    <a:lstStyle/>
                    <a:p>
                      <a:pPr algn="ctr">
                        <a:buNone/>
                      </a:pPr>
                      <a:r>
                        <a:rPr lang="en-US" altLang="zh-CN" dirty="0"/>
                        <a:t>        </a:t>
                      </a:r>
                      <a:r>
                        <a:rPr lang="zh-CN" altLang="en-US" dirty="0"/>
                        <a:t>0.58% 	</a:t>
                      </a:r>
                    </a:p>
                  </a:txBody>
                  <a:tcPr/>
                </a:tc>
                <a:tc>
                  <a:txBody>
                    <a:bodyPr/>
                    <a:lstStyle/>
                    <a:p>
                      <a:pPr algn="ctr">
                        <a:buNone/>
                      </a:pPr>
                      <a:r>
                        <a:rPr lang="zh-CN" altLang="en-US" dirty="0"/>
                        <a:t> </a:t>
                      </a:r>
                      <a:r>
                        <a:rPr lang="en-US" altLang="zh-CN" dirty="0"/>
                        <a:t>         </a:t>
                      </a:r>
                      <a:r>
                        <a:rPr lang="zh-CN" altLang="en-US" dirty="0"/>
                        <a:t>1.78% 	</a:t>
                      </a:r>
                    </a:p>
                  </a:txBody>
                  <a:tcPr/>
                </a:tc>
                <a:tc>
                  <a:txBody>
                    <a:bodyPr/>
                    <a:lstStyle/>
                    <a:p>
                      <a:pPr algn="ctr">
                        <a:buNone/>
                      </a:pPr>
                      <a:r>
                        <a:rPr lang="zh-CN" altLang="en-US" dirty="0"/>
                        <a:t> </a:t>
                      </a:r>
                      <a:r>
                        <a:rPr lang="en-US" altLang="zh-CN" dirty="0"/>
                        <a:t>         </a:t>
                      </a:r>
                      <a:r>
                        <a:rPr lang="zh-CN" altLang="en-US" dirty="0"/>
                        <a:t>0.19% 	</a:t>
                      </a:r>
                    </a:p>
                  </a:txBody>
                  <a:tcPr/>
                </a:tc>
                <a:tc>
                  <a:txBody>
                    <a:bodyPr/>
                    <a:lstStyle/>
                    <a:p>
                      <a:pPr algn="ctr">
                        <a:buNone/>
                      </a:pPr>
                      <a:r>
                        <a:rPr lang="en-US" altLang="zh-CN" dirty="0"/>
                        <a:t> </a:t>
                      </a:r>
                      <a:r>
                        <a:rPr lang="zh-CN" altLang="en-US" dirty="0"/>
                        <a:t>-2.95%</a:t>
                      </a:r>
                    </a:p>
                  </a:txBody>
                  <a:tcPr/>
                </a:tc>
                <a:extLst>
                  <a:ext uri="{0D108BD9-81ED-4DB2-BD59-A6C34878D82A}">
                    <a16:rowId xmlns:a16="http://schemas.microsoft.com/office/drawing/2014/main" val="10005"/>
                  </a:ext>
                </a:extLst>
              </a:tr>
            </a:tbl>
          </a:graphicData>
        </a:graphic>
      </p:graphicFrame>
      <p:sp>
        <p:nvSpPr>
          <p:cNvPr id="9" name="文本框 8"/>
          <p:cNvSpPr txBox="1"/>
          <p:nvPr/>
        </p:nvSpPr>
        <p:spPr>
          <a:xfrm>
            <a:off x="738130" y="229870"/>
            <a:ext cx="10615670" cy="646331"/>
          </a:xfrm>
          <a:prstGeom prst="rect">
            <a:avLst/>
          </a:prstGeom>
          <a:noFill/>
        </p:spPr>
        <p:txBody>
          <a:bodyPr wrap="square" rtlCol="0" anchor="t">
            <a:spAutoFit/>
          </a:bodyPr>
          <a:lstStyle/>
          <a:p>
            <a:r>
              <a:rPr kumimoji="1" lang="en-US" altLang="zh-CN" sz="3600" b="1" spc="300" dirty="0">
                <a:solidFill>
                  <a:schemeClr val="tx1">
                    <a:lumMod val="85000"/>
                    <a:lumOff val="15000"/>
                  </a:schemeClr>
                </a:solidFill>
                <a:latin typeface="+mj-lt"/>
                <a:ea typeface="+mj-ea"/>
                <a:cs typeface="+mj-cs"/>
              </a:rPr>
              <a:t>P</a:t>
            </a:r>
            <a:r>
              <a:rPr kumimoji="1" lang="zh-CN" altLang="en-US" sz="3600" b="1" spc="300" dirty="0">
                <a:solidFill>
                  <a:schemeClr val="tx1">
                    <a:lumMod val="85000"/>
                    <a:lumOff val="15000"/>
                  </a:schemeClr>
                </a:solidFill>
                <a:latin typeface="+mj-lt"/>
                <a:ea typeface="+mj-ea"/>
                <a:cs typeface="+mj-cs"/>
              </a:rPr>
              <a:t>rice volatility of the underlying s</a:t>
            </a:r>
            <a:r>
              <a:rPr kumimoji="1" lang="en-US" altLang="zh-CN" sz="3600" b="1" spc="300" dirty="0">
                <a:solidFill>
                  <a:schemeClr val="tx1">
                    <a:lumMod val="85000"/>
                    <a:lumOff val="15000"/>
                  </a:schemeClr>
                </a:solidFill>
                <a:latin typeface="+mj-lt"/>
                <a:ea typeface="+mj-ea"/>
                <a:cs typeface="+mj-cs"/>
              </a:rPr>
              <a:t>hares</a:t>
            </a:r>
            <a:endParaRPr kumimoji="1" lang="zh-CN" altLang="en-US" sz="3600" b="1" spc="300" dirty="0">
              <a:solidFill>
                <a:schemeClr val="tx1">
                  <a:lumMod val="85000"/>
                  <a:lumOff val="15000"/>
                </a:schemeClr>
              </a:solidFill>
              <a:latin typeface="+mj-lt"/>
              <a:ea typeface="+mj-ea"/>
              <a:cs typeface="+mj-cs"/>
            </a:endParaRPr>
          </a:p>
        </p:txBody>
      </p:sp>
      <p:sp>
        <p:nvSpPr>
          <p:cNvPr id="3" name="内容占位符 4">
            <a:extLst>
              <a:ext uri="{FF2B5EF4-FFF2-40B4-BE49-F238E27FC236}">
                <a16:creationId xmlns:a16="http://schemas.microsoft.com/office/drawing/2014/main" id="{787FC272-A041-C0F2-8F1C-12098806FB3A}"/>
              </a:ext>
            </a:extLst>
          </p:cNvPr>
          <p:cNvSpPr>
            <a:spLocks noGrp="1"/>
          </p:cNvSpPr>
          <p:nvPr/>
        </p:nvSpPr>
        <p:spPr>
          <a:xfrm>
            <a:off x="804227" y="4959116"/>
            <a:ext cx="10583545" cy="1898883"/>
          </a:xfrm>
          <a:prstGeom prst="rect">
            <a:avLst/>
          </a:prstGeom>
        </p:spPr>
        <p:txBody>
          <a:bodyPr vert="horz" lIns="90000" tIns="46800" rIns="90000" bIns="46800" rtlCol="0">
            <a:normAutofit fontScale="55000" lnSpcReduction="200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3300" spc="300" dirty="0">
                <a:solidFill>
                  <a:srgbClr val="101214"/>
                </a:solidFill>
                <a:latin typeface="Arial" panose="020B0604020202020204" pitchFamily="34" charset="0"/>
                <a:ea typeface="PingFang SC" panose="020B0400000000000000" pitchFamily="34" charset="-122"/>
                <a:cs typeface="Arial" panose="020B0604020202020204" pitchFamily="34" charset="0"/>
              </a:rPr>
              <a:t>The reason for the</a:t>
            </a:r>
            <a:r>
              <a:rPr lang="en-US" altLang="zh-CN" sz="3300" spc="300" dirty="0">
                <a:solidFill>
                  <a:srgbClr val="101214"/>
                </a:solidFill>
                <a:latin typeface="Arial" panose="020B0604020202020204" pitchFamily="34" charset="0"/>
                <a:ea typeface="PingFang SC" panose="020B0400000000000000" pitchFamily="34" charset="-122"/>
                <a:cs typeface="Arial" panose="020B0604020202020204" pitchFamily="34" charset="0"/>
              </a:rPr>
              <a:t> </a:t>
            </a:r>
            <a:r>
              <a:rPr lang="zh-CN" altLang="en-US" sz="3300" spc="300" dirty="0">
                <a:solidFill>
                  <a:srgbClr val="101214"/>
                </a:solidFill>
                <a:latin typeface="Arial" panose="020B0604020202020204" pitchFamily="34" charset="0"/>
                <a:ea typeface="PingFang SC" panose="020B0400000000000000" pitchFamily="34" charset="-122"/>
                <a:cs typeface="Arial" panose="020B0604020202020204" pitchFamily="34" charset="0"/>
              </a:rPr>
              <a:t>insignificant increase on T-</a:t>
            </a:r>
            <a:r>
              <a:rPr lang="en-US" altLang="zh-CN" sz="3300" spc="300" dirty="0">
                <a:solidFill>
                  <a:srgbClr val="101214"/>
                </a:solidFill>
                <a:latin typeface="Arial" panose="020B0604020202020204" pitchFamily="34" charset="0"/>
                <a:ea typeface="PingFang SC" panose="020B0400000000000000" pitchFamily="34" charset="-122"/>
                <a:cs typeface="Arial" panose="020B0604020202020204" pitchFamily="34" charset="0"/>
              </a:rPr>
              <a:t>2</a:t>
            </a:r>
            <a:r>
              <a:rPr lang="zh-CN" altLang="en-US" sz="3300" spc="300" dirty="0">
                <a:solidFill>
                  <a:srgbClr val="101214"/>
                </a:solidFill>
                <a:latin typeface="Arial" panose="020B0604020202020204" pitchFamily="34" charset="0"/>
                <a:ea typeface="PingFang SC" panose="020B0400000000000000" pitchFamily="34" charset="-122"/>
                <a:cs typeface="Arial" panose="020B0604020202020204" pitchFamily="34" charset="0"/>
              </a:rPr>
              <a:t> is that people have already started to </a:t>
            </a:r>
            <a:r>
              <a:rPr lang="en-US" altLang="zh-CN" sz="3300" spc="300" dirty="0">
                <a:solidFill>
                  <a:srgbClr val="101214"/>
                </a:solidFill>
                <a:latin typeface="Arial" panose="020B0604020202020204" pitchFamily="34" charset="0"/>
                <a:ea typeface="PingFang SC" panose="020B0400000000000000" pitchFamily="34" charset="-122"/>
                <a:cs typeface="Arial" panose="020B0604020202020204" pitchFamily="34" charset="0"/>
              </a:rPr>
              <a:t>seize right </a:t>
            </a:r>
            <a:r>
              <a:rPr lang="zh-CN" altLang="en-US" sz="3300" spc="300" dirty="0">
                <a:solidFill>
                  <a:srgbClr val="101214"/>
                </a:solidFill>
                <a:latin typeface="Arial" panose="020B0604020202020204" pitchFamily="34" charset="0"/>
                <a:ea typeface="PingFang SC" panose="020B0400000000000000" pitchFamily="34" charset="-122"/>
                <a:cs typeface="Arial" panose="020B0604020202020204" pitchFamily="34" charset="0"/>
              </a:rPr>
              <a:t>on T-2. On T-2, the stock price has risen significantly due to </a:t>
            </a:r>
            <a:r>
              <a:rPr lang="en-US" altLang="zh-CN" sz="3300" spc="300" dirty="0">
                <a:solidFill>
                  <a:srgbClr val="101214"/>
                </a:solidFill>
                <a:latin typeface="Arial" panose="020B0604020202020204" pitchFamily="34" charset="0"/>
                <a:ea typeface="PingFang SC" panose="020B0400000000000000" pitchFamily="34" charset="-122"/>
                <a:cs typeface="Arial" panose="020B0604020202020204" pitchFamily="34" charset="0"/>
              </a:rPr>
              <a:t>seizing right</a:t>
            </a:r>
            <a:r>
              <a:rPr lang="zh-CN" altLang="en-US" sz="3300" spc="300" dirty="0">
                <a:solidFill>
                  <a:srgbClr val="101214"/>
                </a:solidFill>
                <a:latin typeface="Arial" panose="020B0604020202020204" pitchFamily="34" charset="0"/>
                <a:ea typeface="PingFang SC" panose="020B0400000000000000" pitchFamily="34" charset="-122"/>
                <a:cs typeface="Arial" panose="020B0604020202020204" pitchFamily="34" charset="0"/>
              </a:rPr>
              <a:t>, and on T day people began to sell the funds for grabbing power, which led to the stock price on T day fell</a:t>
            </a:r>
            <a:r>
              <a:rPr lang="en-US" altLang="zh-CN" sz="3300" spc="300" dirty="0">
                <a:solidFill>
                  <a:srgbClr val="101214"/>
                </a:solidFill>
                <a:latin typeface="Arial" panose="020B0604020202020204" pitchFamily="34" charset="0"/>
                <a:ea typeface="PingFang SC" panose="020B0400000000000000" pitchFamily="34" charset="-122"/>
                <a:cs typeface="Arial" panose="020B0604020202020204" pitchFamily="34" charset="0"/>
              </a:rPr>
              <a:t> </a:t>
            </a:r>
            <a:r>
              <a:rPr lang="zh-CN" altLang="en-US" sz="3300" spc="300" dirty="0">
                <a:solidFill>
                  <a:srgbClr val="101214"/>
                </a:solidFill>
                <a:latin typeface="Arial" panose="020B0604020202020204" pitchFamily="34" charset="0"/>
                <a:ea typeface="PingFang SC" panose="020B0400000000000000" pitchFamily="34" charset="-122"/>
                <a:cs typeface="Arial" panose="020B0604020202020204" pitchFamily="34" charset="0"/>
              </a:rPr>
              <a:t>sharply.</a:t>
            </a:r>
            <a:r>
              <a:rPr lang="en-US" altLang="zh-CN" sz="3300" spc="300" dirty="0">
                <a:solidFill>
                  <a:srgbClr val="101214"/>
                </a:solidFill>
                <a:latin typeface="Arial" panose="020B0604020202020204" pitchFamily="34" charset="0"/>
                <a:ea typeface="PingFang SC" panose="020B0400000000000000" pitchFamily="34" charset="-122"/>
                <a:cs typeface="Arial" panose="020B0604020202020204" pitchFamily="34" charset="0"/>
              </a:rPr>
              <a:t> </a:t>
            </a:r>
            <a:r>
              <a:rPr lang="en-US" altLang="zh-CN" sz="3300" b="1" spc="300" dirty="0">
                <a:solidFill>
                  <a:srgbClr val="101214"/>
                </a:solidFill>
                <a:latin typeface="PingFang SC" panose="020B0400000000000000" pitchFamily="34" charset="-122"/>
                <a:ea typeface="PingFang SC" panose="020B0400000000000000" pitchFamily="34" charset="-122"/>
              </a:rPr>
              <a:t>So we can buy the stock on T-2.</a:t>
            </a:r>
            <a:endParaRPr lang="zh-CN" altLang="en-US" sz="3300" b="1" spc="300" dirty="0">
              <a:solidFill>
                <a:srgbClr val="101214"/>
              </a:solidFill>
              <a:latin typeface="PingFang SC" panose="020B0400000000000000" pitchFamily="34" charset="-122"/>
              <a:ea typeface="PingFang SC" panose="020B0400000000000000" pitchFamily="34" charset="-122"/>
            </a:endParaRPr>
          </a:p>
          <a:p>
            <a:endParaRPr lang="zh-CN" altLang="en-US" sz="3300" spc="300" dirty="0">
              <a:solidFill>
                <a:srgbClr val="101214"/>
              </a:solidFill>
              <a:latin typeface="PingFang SC" panose="020B0400000000000000" pitchFamily="34" charset="-122"/>
              <a:ea typeface="PingFang SC" panose="020B0400000000000000" pitchFamily="34" charset="-122"/>
            </a:endParaRPr>
          </a:p>
          <a:p>
            <a:endParaRPr lang="zh-CN" altLang="en-US" sz="18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8130" y="5013960"/>
            <a:ext cx="10859770" cy="1325880"/>
          </a:xfrm>
        </p:spPr>
        <p:txBody>
          <a:bodyPr>
            <a:normAutofit/>
          </a:bodyPr>
          <a:lstStyle/>
          <a:p>
            <a:r>
              <a:rPr lang="zh-CN" altLang="en-US" sz="1800" b="0" dirty="0">
                <a:solidFill>
                  <a:srgbClr val="101214"/>
                </a:solidFill>
                <a:latin typeface="PingFang SC" panose="020B0400000000000000" pitchFamily="34" charset="-122"/>
                <a:ea typeface="PingFang SC" panose="020B0400000000000000" pitchFamily="34" charset="-122"/>
                <a:cs typeface="+mn-cs"/>
              </a:rPr>
              <a:t>The share price volatility of the underlying share price can increase the uncertainty of </a:t>
            </a:r>
            <a:r>
              <a:rPr lang="en-US" altLang="zh-CN" sz="1800" b="0" dirty="0">
                <a:solidFill>
                  <a:srgbClr val="101214"/>
                </a:solidFill>
                <a:latin typeface="PingFang SC" panose="020B0400000000000000" pitchFamily="34" charset="-122"/>
                <a:ea typeface="PingFang SC" panose="020B0400000000000000" pitchFamily="34" charset="-122"/>
                <a:cs typeface="+mn-cs"/>
              </a:rPr>
              <a:t>the seizing right </a:t>
            </a:r>
            <a:r>
              <a:rPr lang="zh-CN" altLang="en-US" sz="1800" b="0" dirty="0">
                <a:solidFill>
                  <a:srgbClr val="101214"/>
                </a:solidFill>
                <a:latin typeface="PingFang SC" panose="020B0400000000000000" pitchFamily="34" charset="-122"/>
                <a:ea typeface="PingFang SC" panose="020B0400000000000000" pitchFamily="34" charset="-122"/>
                <a:cs typeface="+mn-cs"/>
              </a:rPr>
              <a:t>strategy</a:t>
            </a:r>
          </a:p>
        </p:txBody>
      </p:sp>
      <p:sp>
        <p:nvSpPr>
          <p:cNvPr id="7" name="文本框 6"/>
          <p:cNvSpPr txBox="1"/>
          <p:nvPr/>
        </p:nvSpPr>
        <p:spPr>
          <a:xfrm>
            <a:off x="7744460" y="2506980"/>
            <a:ext cx="4064000" cy="922020"/>
          </a:xfrm>
          <a:prstGeom prst="rect">
            <a:avLst/>
          </a:prstGeom>
          <a:noFill/>
        </p:spPr>
        <p:txBody>
          <a:bodyPr wrap="square" rtlCol="0">
            <a:spAutoFit/>
          </a:bodyPr>
          <a:lstStyle/>
          <a:p>
            <a:endParaRPr lang="en-US" altLang="zh-CN"/>
          </a:p>
          <a:p>
            <a:endParaRPr lang="en-US" altLang="zh-CN"/>
          </a:p>
          <a:p>
            <a:endParaRPr lang="en-US" altLang="zh-CN"/>
          </a:p>
        </p:txBody>
      </p:sp>
      <p:sp>
        <p:nvSpPr>
          <p:cNvPr id="10" name="文本框 9"/>
          <p:cNvSpPr txBox="1"/>
          <p:nvPr/>
        </p:nvSpPr>
        <p:spPr>
          <a:xfrm>
            <a:off x="738130" y="3877118"/>
            <a:ext cx="10592435" cy="1325880"/>
          </a:xfrm>
          <a:prstGeom prst="rect">
            <a:avLst/>
          </a:prstGeom>
          <a:noFill/>
        </p:spPr>
        <p:txBody>
          <a:bodyPr wrap="square" rtlCol="0" anchor="t">
            <a:noAutofit/>
          </a:bodyPr>
          <a:lstStyle/>
          <a:p>
            <a:r>
              <a:rPr lang="zh-CN" altLang="en-US" spc="300" dirty="0">
                <a:solidFill>
                  <a:srgbClr val="101214"/>
                </a:solidFill>
                <a:latin typeface="PingFang SC" panose="020B0400000000000000" pitchFamily="34" charset="-122"/>
                <a:ea typeface="PingFang SC" panose="020B0400000000000000" pitchFamily="34" charset="-122"/>
                <a:sym typeface="+mn-ea"/>
              </a:rPr>
              <a:t>In the </a:t>
            </a:r>
            <a:r>
              <a:rPr lang="en-US" altLang="zh-CN" spc="300" dirty="0">
                <a:solidFill>
                  <a:srgbClr val="101214"/>
                </a:solidFill>
                <a:latin typeface="PingFang SC" panose="020B0400000000000000" pitchFamily="34" charset="-122"/>
                <a:ea typeface="PingFang SC" panose="020B0400000000000000" pitchFamily="34" charset="-122"/>
                <a:sym typeface="+mn-ea"/>
              </a:rPr>
              <a:t>seizing right </a:t>
            </a:r>
            <a:r>
              <a:rPr lang="zh-CN" altLang="en-US" spc="300" dirty="0">
                <a:solidFill>
                  <a:srgbClr val="101214"/>
                </a:solidFill>
                <a:latin typeface="PingFang SC" panose="020B0400000000000000" pitchFamily="34" charset="-122"/>
                <a:ea typeface="PingFang SC" panose="020B0400000000000000" pitchFamily="34" charset="-122"/>
                <a:sym typeface="+mn-ea"/>
              </a:rPr>
              <a:t>strategy, the occupation of funds is only for 3 trading days, and the bid-ask price difference between T-2 day and T-day is equivalent to the cost paid for obtaining the priority placement right.</a:t>
            </a:r>
          </a:p>
        </p:txBody>
      </p:sp>
      <p:graphicFrame>
        <p:nvGraphicFramePr>
          <p:cNvPr id="8" name="内容占位符 4">
            <a:extLst>
              <a:ext uri="{FF2B5EF4-FFF2-40B4-BE49-F238E27FC236}">
                <a16:creationId xmlns:a16="http://schemas.microsoft.com/office/drawing/2014/main" id="{6FA0EEB6-F484-0190-BF4A-6C4C728920AF}"/>
              </a:ext>
            </a:extLst>
          </p:cNvPr>
          <p:cNvGraphicFramePr>
            <a:graphicFrameLocks noGrp="1"/>
          </p:cNvGraphicFramePr>
          <p:nvPr>
            <p:ph idx="1"/>
            <p:custDataLst>
              <p:tags r:id="rId1"/>
            </p:custDataLst>
            <p:extLst>
              <p:ext uri="{D42A27DB-BD31-4B8C-83A1-F6EECF244321}">
                <p14:modId xmlns:p14="http://schemas.microsoft.com/office/powerpoint/2010/main" val="1465476262"/>
              </p:ext>
            </p:extLst>
          </p:nvPr>
        </p:nvGraphicFramePr>
        <p:xfrm>
          <a:off x="838200" y="1181100"/>
          <a:ext cx="10515600" cy="224790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20000"/>
                    </a:ext>
                  </a:extLst>
                </a:gridCol>
                <a:gridCol w="2103120">
                  <a:extLst>
                    <a:ext uri="{9D8B030D-6E8A-4147-A177-3AD203B41FA5}">
                      <a16:colId xmlns:a16="http://schemas.microsoft.com/office/drawing/2014/main" val="20001"/>
                    </a:ext>
                  </a:extLst>
                </a:gridCol>
                <a:gridCol w="2103120">
                  <a:extLst>
                    <a:ext uri="{9D8B030D-6E8A-4147-A177-3AD203B41FA5}">
                      <a16:colId xmlns:a16="http://schemas.microsoft.com/office/drawing/2014/main" val="20002"/>
                    </a:ext>
                  </a:extLst>
                </a:gridCol>
                <a:gridCol w="2103120">
                  <a:extLst>
                    <a:ext uri="{9D8B030D-6E8A-4147-A177-3AD203B41FA5}">
                      <a16:colId xmlns:a16="http://schemas.microsoft.com/office/drawing/2014/main" val="20003"/>
                    </a:ext>
                  </a:extLst>
                </a:gridCol>
                <a:gridCol w="2103120">
                  <a:extLst>
                    <a:ext uri="{9D8B030D-6E8A-4147-A177-3AD203B41FA5}">
                      <a16:colId xmlns:a16="http://schemas.microsoft.com/office/drawing/2014/main" val="20004"/>
                    </a:ext>
                  </a:extLst>
                </a:gridCol>
              </a:tblGrid>
              <a:tr h="388620">
                <a:tc>
                  <a:txBody>
                    <a:bodyPr/>
                    <a:lstStyle/>
                    <a:p>
                      <a:pPr algn="ctr">
                        <a:buNone/>
                      </a:pPr>
                      <a:r>
                        <a:rPr lang="zh-CN" altLang="en-US" dirty="0"/>
                        <a:t>涨跌幅</a:t>
                      </a:r>
                    </a:p>
                  </a:txBody>
                  <a:tcPr/>
                </a:tc>
                <a:tc>
                  <a:txBody>
                    <a:bodyPr/>
                    <a:lstStyle/>
                    <a:p>
                      <a:pPr algn="ctr">
                        <a:buNone/>
                      </a:pPr>
                      <a:r>
                        <a:rPr lang="zh-CN" altLang="en-US" dirty="0"/>
                        <a:t> T-3日	</a:t>
                      </a:r>
                    </a:p>
                  </a:txBody>
                  <a:tcPr/>
                </a:tc>
                <a:tc>
                  <a:txBody>
                    <a:bodyPr/>
                    <a:lstStyle/>
                    <a:p>
                      <a:pPr algn="ctr">
                        <a:buNone/>
                      </a:pPr>
                      <a:r>
                        <a:rPr lang="zh-CN" altLang="en-US"/>
                        <a:t>  T-2日	 </a:t>
                      </a:r>
                    </a:p>
                  </a:txBody>
                  <a:tcPr/>
                </a:tc>
                <a:tc>
                  <a:txBody>
                    <a:bodyPr/>
                    <a:lstStyle/>
                    <a:p>
                      <a:pPr algn="ctr">
                        <a:buNone/>
                      </a:pPr>
                      <a:r>
                        <a:rPr lang="en-US" altLang="zh-CN"/>
                        <a:t>  </a:t>
                      </a:r>
                      <a:r>
                        <a:rPr lang="zh-CN" altLang="en-US"/>
                        <a:t> T-1日	 </a:t>
                      </a:r>
                    </a:p>
                  </a:txBody>
                  <a:tcPr/>
                </a:tc>
                <a:tc>
                  <a:txBody>
                    <a:bodyPr/>
                    <a:lstStyle/>
                    <a:p>
                      <a:pPr algn="ctr">
                        <a:buNone/>
                      </a:pPr>
                      <a:r>
                        <a:rPr lang="zh-CN" altLang="en-US"/>
                        <a:t>  T日</a:t>
                      </a:r>
                    </a:p>
                  </a:txBody>
                  <a:tcPr/>
                </a:tc>
                <a:extLst>
                  <a:ext uri="{0D108BD9-81ED-4DB2-BD59-A6C34878D82A}">
                    <a16:rowId xmlns:a16="http://schemas.microsoft.com/office/drawing/2014/main" val="10000"/>
                  </a:ext>
                </a:extLst>
              </a:tr>
              <a:tr h="312420">
                <a:tc>
                  <a:txBody>
                    <a:bodyPr/>
                    <a:lstStyle/>
                    <a:p>
                      <a:pPr algn="ctr">
                        <a:buNone/>
                      </a:pPr>
                      <a:r>
                        <a:rPr lang="zh-CN" altLang="en-US" dirty="0"/>
                        <a:t>整体</a:t>
                      </a:r>
                    </a:p>
                  </a:txBody>
                  <a:tcPr/>
                </a:tc>
                <a:tc>
                  <a:txBody>
                    <a:bodyPr/>
                    <a:lstStyle/>
                    <a:p>
                      <a:pPr algn="ctr">
                        <a:buNone/>
                      </a:pPr>
                      <a:r>
                        <a:rPr lang="zh-CN" altLang="en-US" dirty="0"/>
                        <a:t> 0.53% 	</a:t>
                      </a:r>
                    </a:p>
                  </a:txBody>
                  <a:tcPr/>
                </a:tc>
                <a:tc>
                  <a:txBody>
                    <a:bodyPr/>
                    <a:lstStyle/>
                    <a:p>
                      <a:pPr algn="ctr">
                        <a:buNone/>
                      </a:pPr>
                      <a:r>
                        <a:rPr lang="en-US" altLang="zh-CN" dirty="0"/>
                        <a:t> </a:t>
                      </a:r>
                      <a:r>
                        <a:rPr lang="zh-CN" altLang="en-US" dirty="0"/>
                        <a:t>0.24% </a:t>
                      </a:r>
                    </a:p>
                  </a:txBody>
                  <a:tcPr/>
                </a:tc>
                <a:tc>
                  <a:txBody>
                    <a:bodyPr/>
                    <a:lstStyle/>
                    <a:p>
                      <a:pPr algn="ctr">
                        <a:buNone/>
                      </a:pPr>
                      <a:r>
                        <a:rPr lang="zh-CN" altLang="en-US" dirty="0"/>
                        <a:t>-1.60%</a:t>
                      </a:r>
                    </a:p>
                  </a:txBody>
                  <a:tcPr/>
                </a:tc>
                <a:tc>
                  <a:txBody>
                    <a:bodyPr/>
                    <a:lstStyle/>
                    <a:p>
                      <a:pPr algn="ctr">
                        <a:buNone/>
                      </a:pPr>
                      <a:r>
                        <a:rPr lang="zh-CN" altLang="en-US"/>
                        <a:t>-1.60%</a:t>
                      </a:r>
                    </a:p>
                  </a:txBody>
                  <a:tcPr/>
                </a:tc>
                <a:extLst>
                  <a:ext uri="{0D108BD9-81ED-4DB2-BD59-A6C34878D82A}">
                    <a16:rowId xmlns:a16="http://schemas.microsoft.com/office/drawing/2014/main" val="10001"/>
                  </a:ext>
                </a:extLst>
              </a:tr>
              <a:tr h="365760">
                <a:tc>
                  <a:txBody>
                    <a:bodyPr/>
                    <a:lstStyle/>
                    <a:p>
                      <a:pPr algn="ctr">
                        <a:buNone/>
                      </a:pPr>
                      <a:r>
                        <a:rPr lang="en-US" altLang="zh-CN" dirty="0"/>
                        <a:t>2019</a:t>
                      </a:r>
                    </a:p>
                  </a:txBody>
                  <a:tcPr/>
                </a:tc>
                <a:tc>
                  <a:txBody>
                    <a:bodyPr/>
                    <a:lstStyle/>
                    <a:p>
                      <a:pPr algn="ctr">
                        <a:buNone/>
                      </a:pPr>
                      <a:r>
                        <a:rPr lang="en-US" altLang="zh-CN" dirty="0"/>
                        <a:t> </a:t>
                      </a:r>
                      <a:r>
                        <a:rPr lang="zh-CN" altLang="en-US" dirty="0"/>
                        <a:t>0.56% 	</a:t>
                      </a:r>
                    </a:p>
                  </a:txBody>
                  <a:tcPr/>
                </a:tc>
                <a:tc>
                  <a:txBody>
                    <a:bodyPr/>
                    <a:lstStyle/>
                    <a:p>
                      <a:pPr algn="ctr">
                        <a:buNone/>
                      </a:pPr>
                      <a:r>
                        <a:rPr lang="en-US" altLang="zh-CN" dirty="0"/>
                        <a:t>   </a:t>
                      </a:r>
                      <a:r>
                        <a:rPr lang="zh-CN" altLang="en-US" dirty="0"/>
                        <a:t>1.40% 	</a:t>
                      </a:r>
                    </a:p>
                  </a:txBody>
                  <a:tcPr/>
                </a:tc>
                <a:tc>
                  <a:txBody>
                    <a:bodyPr/>
                    <a:lstStyle/>
                    <a:p>
                      <a:pPr algn="ctr">
                        <a:buNone/>
                      </a:pPr>
                      <a:r>
                        <a:rPr lang="en-US" altLang="zh-CN" dirty="0"/>
                        <a:t>  </a:t>
                      </a:r>
                      <a:r>
                        <a:rPr lang="zh-CN" altLang="en-US" dirty="0"/>
                        <a:t>0.50% 	</a:t>
                      </a:r>
                    </a:p>
                  </a:txBody>
                  <a:tcPr/>
                </a:tc>
                <a:tc>
                  <a:txBody>
                    <a:bodyPr/>
                    <a:lstStyle/>
                    <a:p>
                      <a:pPr algn="ctr">
                        <a:buNone/>
                      </a:pPr>
                      <a:r>
                        <a:rPr lang="zh-CN" altLang="en-US"/>
                        <a:t> -0.23%</a:t>
                      </a:r>
                    </a:p>
                  </a:txBody>
                  <a:tcPr/>
                </a:tc>
                <a:extLst>
                  <a:ext uri="{0D108BD9-81ED-4DB2-BD59-A6C34878D82A}">
                    <a16:rowId xmlns:a16="http://schemas.microsoft.com/office/drawing/2014/main" val="10002"/>
                  </a:ext>
                </a:extLst>
              </a:tr>
              <a:tr h="381000">
                <a:tc>
                  <a:txBody>
                    <a:bodyPr/>
                    <a:lstStyle/>
                    <a:p>
                      <a:pPr algn="ctr">
                        <a:buNone/>
                      </a:pPr>
                      <a:r>
                        <a:rPr lang="en-US" altLang="zh-CN" dirty="0"/>
                        <a:t>2020</a:t>
                      </a:r>
                    </a:p>
                  </a:txBody>
                  <a:tcPr/>
                </a:tc>
                <a:tc>
                  <a:txBody>
                    <a:bodyPr/>
                    <a:lstStyle/>
                    <a:p>
                      <a:pPr algn="ctr">
                        <a:buNone/>
                      </a:pPr>
                      <a:r>
                        <a:rPr lang="en-US" altLang="zh-CN"/>
                        <a:t> </a:t>
                      </a:r>
                      <a:r>
                        <a:rPr lang="zh-CN" altLang="en-US"/>
                        <a:t>0.49% 	</a:t>
                      </a:r>
                    </a:p>
                  </a:txBody>
                  <a:tcPr/>
                </a:tc>
                <a:tc>
                  <a:txBody>
                    <a:bodyPr/>
                    <a:lstStyle/>
                    <a:p>
                      <a:pPr algn="ctr">
                        <a:buNone/>
                      </a:pPr>
                      <a:r>
                        <a:rPr lang="en-US" altLang="zh-CN" dirty="0"/>
                        <a:t>   </a:t>
                      </a:r>
                      <a:r>
                        <a:rPr lang="zh-CN" altLang="en-US" dirty="0"/>
                        <a:t>1.97% 	</a:t>
                      </a:r>
                    </a:p>
                  </a:txBody>
                  <a:tcPr/>
                </a:tc>
                <a:tc>
                  <a:txBody>
                    <a:bodyPr/>
                    <a:lstStyle/>
                    <a:p>
                      <a:pPr algn="ctr">
                        <a:buNone/>
                      </a:pPr>
                      <a:r>
                        <a:rPr lang="zh-CN" altLang="en-US" dirty="0"/>
                        <a:t>0.37% </a:t>
                      </a:r>
                    </a:p>
                  </a:txBody>
                  <a:tcPr/>
                </a:tc>
                <a:tc>
                  <a:txBody>
                    <a:bodyPr/>
                    <a:lstStyle/>
                    <a:p>
                      <a:pPr algn="ctr">
                        <a:buNone/>
                      </a:pPr>
                      <a:r>
                        <a:rPr lang="zh-CN" altLang="en-US"/>
                        <a:t>-1.72%</a:t>
                      </a:r>
                    </a:p>
                  </a:txBody>
                  <a:tcPr/>
                </a:tc>
                <a:extLst>
                  <a:ext uri="{0D108BD9-81ED-4DB2-BD59-A6C34878D82A}">
                    <a16:rowId xmlns:a16="http://schemas.microsoft.com/office/drawing/2014/main" val="10003"/>
                  </a:ext>
                </a:extLst>
              </a:tr>
              <a:tr h="356870">
                <a:tc>
                  <a:txBody>
                    <a:bodyPr/>
                    <a:lstStyle/>
                    <a:p>
                      <a:pPr algn="ctr">
                        <a:buNone/>
                      </a:pPr>
                      <a:r>
                        <a:rPr lang="en-US" altLang="zh-CN" dirty="0"/>
                        <a:t>2021</a:t>
                      </a:r>
                    </a:p>
                  </a:txBody>
                  <a:tcPr/>
                </a:tc>
                <a:tc>
                  <a:txBody>
                    <a:bodyPr/>
                    <a:lstStyle/>
                    <a:p>
                      <a:pPr algn="ctr">
                        <a:buNone/>
                      </a:pPr>
                      <a:r>
                        <a:rPr lang="en-US" altLang="zh-CN"/>
                        <a:t> </a:t>
                      </a:r>
                      <a:r>
                        <a:rPr lang="zh-CN" altLang="en-US"/>
                        <a:t>0.50% 	</a:t>
                      </a:r>
                    </a:p>
                  </a:txBody>
                  <a:tcPr/>
                </a:tc>
                <a:tc>
                  <a:txBody>
                    <a:bodyPr/>
                    <a:lstStyle/>
                    <a:p>
                      <a:pPr algn="ctr">
                        <a:buNone/>
                      </a:pPr>
                      <a:r>
                        <a:rPr lang="en-US" altLang="zh-CN" dirty="0"/>
                        <a:t>   </a:t>
                      </a:r>
                      <a:r>
                        <a:rPr lang="zh-CN" altLang="en-US" dirty="0"/>
                        <a:t>2.13% 	</a:t>
                      </a:r>
                    </a:p>
                  </a:txBody>
                  <a:tcPr/>
                </a:tc>
                <a:tc>
                  <a:txBody>
                    <a:bodyPr/>
                    <a:lstStyle/>
                    <a:p>
                      <a:pPr algn="ctr">
                        <a:buNone/>
                      </a:pPr>
                      <a:r>
                        <a:rPr lang="zh-CN" altLang="en-US" dirty="0"/>
                        <a:t>-0.14% </a:t>
                      </a:r>
                    </a:p>
                  </a:txBody>
                  <a:tcPr/>
                </a:tc>
                <a:tc>
                  <a:txBody>
                    <a:bodyPr/>
                    <a:lstStyle/>
                    <a:p>
                      <a:pPr algn="ctr">
                        <a:buNone/>
                      </a:pPr>
                      <a:r>
                        <a:rPr lang="zh-CN" altLang="en-US"/>
                        <a:t> -1.20%</a:t>
                      </a:r>
                    </a:p>
                  </a:txBody>
                  <a:tcPr/>
                </a:tc>
                <a:extLst>
                  <a:ext uri="{0D108BD9-81ED-4DB2-BD59-A6C34878D82A}">
                    <a16:rowId xmlns:a16="http://schemas.microsoft.com/office/drawing/2014/main" val="10004"/>
                  </a:ext>
                </a:extLst>
              </a:tr>
              <a:tr h="381000">
                <a:tc>
                  <a:txBody>
                    <a:bodyPr/>
                    <a:lstStyle/>
                    <a:p>
                      <a:pPr algn="ctr">
                        <a:buNone/>
                      </a:pPr>
                      <a:r>
                        <a:rPr lang="en-US" altLang="zh-CN" dirty="0"/>
                        <a:t>2022</a:t>
                      </a:r>
                    </a:p>
                  </a:txBody>
                  <a:tcPr/>
                </a:tc>
                <a:tc>
                  <a:txBody>
                    <a:bodyPr/>
                    <a:lstStyle/>
                    <a:p>
                      <a:pPr algn="ctr">
                        <a:buNone/>
                      </a:pPr>
                      <a:r>
                        <a:rPr lang="en-US" altLang="zh-CN" dirty="0"/>
                        <a:t>        </a:t>
                      </a:r>
                      <a:r>
                        <a:rPr lang="zh-CN" altLang="en-US" dirty="0"/>
                        <a:t>0.58% 	</a:t>
                      </a:r>
                    </a:p>
                  </a:txBody>
                  <a:tcPr/>
                </a:tc>
                <a:tc>
                  <a:txBody>
                    <a:bodyPr/>
                    <a:lstStyle/>
                    <a:p>
                      <a:pPr algn="ctr">
                        <a:buNone/>
                      </a:pPr>
                      <a:r>
                        <a:rPr lang="zh-CN" altLang="en-US" dirty="0"/>
                        <a:t> </a:t>
                      </a:r>
                      <a:r>
                        <a:rPr lang="en-US" altLang="zh-CN" dirty="0"/>
                        <a:t>         </a:t>
                      </a:r>
                      <a:r>
                        <a:rPr lang="zh-CN" altLang="en-US" dirty="0"/>
                        <a:t>1.78% 	</a:t>
                      </a:r>
                    </a:p>
                  </a:txBody>
                  <a:tcPr/>
                </a:tc>
                <a:tc>
                  <a:txBody>
                    <a:bodyPr/>
                    <a:lstStyle/>
                    <a:p>
                      <a:pPr algn="ctr">
                        <a:buNone/>
                      </a:pPr>
                      <a:r>
                        <a:rPr lang="zh-CN" altLang="en-US" dirty="0"/>
                        <a:t> </a:t>
                      </a:r>
                      <a:r>
                        <a:rPr lang="en-US" altLang="zh-CN" dirty="0"/>
                        <a:t>         </a:t>
                      </a:r>
                      <a:r>
                        <a:rPr lang="zh-CN" altLang="en-US" dirty="0"/>
                        <a:t>0.19% 	</a:t>
                      </a:r>
                    </a:p>
                  </a:txBody>
                  <a:tcPr/>
                </a:tc>
                <a:tc>
                  <a:txBody>
                    <a:bodyPr/>
                    <a:lstStyle/>
                    <a:p>
                      <a:pPr algn="ctr">
                        <a:buNone/>
                      </a:pPr>
                      <a:r>
                        <a:rPr lang="en-US" altLang="zh-CN" dirty="0"/>
                        <a:t> </a:t>
                      </a:r>
                      <a:r>
                        <a:rPr lang="zh-CN" altLang="en-US" dirty="0"/>
                        <a:t>-2.95%</a:t>
                      </a:r>
                    </a:p>
                  </a:txBody>
                  <a:tcPr/>
                </a:tc>
                <a:extLst>
                  <a:ext uri="{0D108BD9-81ED-4DB2-BD59-A6C34878D82A}">
                    <a16:rowId xmlns:a16="http://schemas.microsoft.com/office/drawing/2014/main" val="10005"/>
                  </a:ext>
                </a:extLst>
              </a:tr>
            </a:tbl>
          </a:graphicData>
        </a:graphic>
      </p:graphicFrame>
      <p:sp>
        <p:nvSpPr>
          <p:cNvPr id="9" name="文本框 8">
            <a:extLst>
              <a:ext uri="{FF2B5EF4-FFF2-40B4-BE49-F238E27FC236}">
                <a16:creationId xmlns:a16="http://schemas.microsoft.com/office/drawing/2014/main" id="{A637C874-2B1E-68C5-59AE-6A5D1D531455}"/>
              </a:ext>
            </a:extLst>
          </p:cNvPr>
          <p:cNvSpPr txBox="1"/>
          <p:nvPr/>
        </p:nvSpPr>
        <p:spPr>
          <a:xfrm>
            <a:off x="738130" y="229870"/>
            <a:ext cx="10615670" cy="646331"/>
          </a:xfrm>
          <a:prstGeom prst="rect">
            <a:avLst/>
          </a:prstGeom>
          <a:noFill/>
        </p:spPr>
        <p:txBody>
          <a:bodyPr wrap="square" rtlCol="0" anchor="t">
            <a:spAutoFit/>
          </a:bodyPr>
          <a:lstStyle/>
          <a:p>
            <a:r>
              <a:rPr kumimoji="1" lang="en-US" altLang="zh-CN" sz="3600" b="1" spc="300" dirty="0">
                <a:solidFill>
                  <a:schemeClr val="tx1">
                    <a:lumMod val="85000"/>
                    <a:lumOff val="15000"/>
                  </a:schemeClr>
                </a:solidFill>
                <a:latin typeface="+mj-lt"/>
                <a:ea typeface="+mj-ea"/>
                <a:cs typeface="+mj-cs"/>
              </a:rPr>
              <a:t>P</a:t>
            </a:r>
            <a:r>
              <a:rPr kumimoji="1" lang="zh-CN" altLang="en-US" sz="3600" b="1" spc="300" dirty="0">
                <a:solidFill>
                  <a:schemeClr val="tx1">
                    <a:lumMod val="85000"/>
                    <a:lumOff val="15000"/>
                  </a:schemeClr>
                </a:solidFill>
                <a:latin typeface="+mj-lt"/>
                <a:ea typeface="+mj-ea"/>
                <a:cs typeface="+mj-cs"/>
              </a:rPr>
              <a:t>rice volatility of the underlying s</a:t>
            </a:r>
            <a:r>
              <a:rPr kumimoji="1" lang="en-US" altLang="zh-CN" sz="3600" b="1" spc="300" dirty="0">
                <a:solidFill>
                  <a:schemeClr val="tx1">
                    <a:lumMod val="85000"/>
                    <a:lumOff val="15000"/>
                  </a:schemeClr>
                </a:solidFill>
                <a:latin typeface="+mj-lt"/>
                <a:ea typeface="+mj-ea"/>
                <a:cs typeface="+mj-cs"/>
              </a:rPr>
              <a:t>hares</a:t>
            </a:r>
            <a:endParaRPr kumimoji="1" lang="zh-CN" altLang="en-US" sz="3600" b="1" spc="300" dirty="0">
              <a:solidFill>
                <a:schemeClr val="tx1">
                  <a:lumMod val="85000"/>
                  <a:lumOff val="15000"/>
                </a:schemeClr>
              </a:solidFill>
              <a:latin typeface="+mj-lt"/>
              <a:ea typeface="+mj-ea"/>
              <a:cs typeface="+mj-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3"/>
          <a:stretch>
            <a:fillRect/>
          </a:stretch>
        </p:blipFill>
        <p:spPr>
          <a:xfrm>
            <a:off x="567489" y="916927"/>
            <a:ext cx="6554470" cy="5282097"/>
          </a:xfrm>
          <a:prstGeom prst="rect">
            <a:avLst/>
          </a:prstGeom>
        </p:spPr>
      </p:pic>
      <p:sp>
        <p:nvSpPr>
          <p:cNvPr id="5" name="文本框 4"/>
          <p:cNvSpPr txBox="1"/>
          <p:nvPr/>
        </p:nvSpPr>
        <p:spPr>
          <a:xfrm>
            <a:off x="7216474" y="1228491"/>
            <a:ext cx="4581492" cy="923330"/>
          </a:xfrm>
          <a:prstGeom prst="rect">
            <a:avLst/>
          </a:prstGeom>
          <a:noFill/>
        </p:spPr>
        <p:txBody>
          <a:bodyPr wrap="square" rtlCol="0" anchor="t">
            <a:spAutoFit/>
          </a:bodyPr>
          <a:lstStyle/>
          <a:p>
            <a:r>
              <a:rPr lang="en-US" altLang="zh-CN" spc="300" dirty="0">
                <a:solidFill>
                  <a:srgbClr val="101214"/>
                </a:solidFill>
                <a:latin typeface="PingFang SC" panose="020B0400000000000000" pitchFamily="34" charset="-122"/>
                <a:ea typeface="PingFang SC" panose="020B0400000000000000" pitchFamily="34" charset="-122"/>
                <a:sym typeface="+mn-ea"/>
              </a:rPr>
              <a:t>Maximum value = 19.08%</a:t>
            </a:r>
            <a:endParaRPr lang="en-US" altLang="zh-CN" spc="300" dirty="0">
              <a:solidFill>
                <a:srgbClr val="101214"/>
              </a:solidFill>
              <a:latin typeface="PingFang SC" panose="020B0400000000000000" pitchFamily="34" charset="-122"/>
              <a:ea typeface="PingFang SC" panose="020B0400000000000000" pitchFamily="34" charset="-122"/>
            </a:endParaRPr>
          </a:p>
          <a:p>
            <a:r>
              <a:rPr lang="en-US" altLang="zh-CN" spc="300" dirty="0">
                <a:solidFill>
                  <a:srgbClr val="101214"/>
                </a:solidFill>
                <a:latin typeface="PingFang SC" panose="020B0400000000000000" pitchFamily="34" charset="-122"/>
                <a:ea typeface="PingFang SC" panose="020B0400000000000000" pitchFamily="34" charset="-122"/>
                <a:sym typeface="+mn-ea"/>
              </a:rPr>
              <a:t>Minimum value = -17.2%</a:t>
            </a:r>
            <a:endParaRPr lang="en-US" altLang="zh-CN" spc="300" dirty="0">
              <a:solidFill>
                <a:srgbClr val="101214"/>
              </a:solidFill>
              <a:latin typeface="PingFang SC" panose="020B0400000000000000" pitchFamily="34" charset="-122"/>
              <a:ea typeface="PingFang SC" panose="020B0400000000000000" pitchFamily="34" charset="-122"/>
            </a:endParaRPr>
          </a:p>
          <a:p>
            <a:r>
              <a:rPr lang="zh-CN" altLang="en-US" spc="300" dirty="0">
                <a:solidFill>
                  <a:srgbClr val="101214"/>
                </a:solidFill>
                <a:latin typeface="PingFang SC" panose="020B0400000000000000" pitchFamily="34" charset="-122"/>
                <a:ea typeface="PingFang SC" panose="020B0400000000000000" pitchFamily="34" charset="-122"/>
                <a:sym typeface="+mn-ea"/>
              </a:rPr>
              <a:t>Mean value</a:t>
            </a:r>
            <a:r>
              <a:rPr lang="en-US" altLang="zh-CN" spc="300" dirty="0">
                <a:solidFill>
                  <a:srgbClr val="101214"/>
                </a:solidFill>
                <a:latin typeface="PingFang SC" panose="020B0400000000000000" pitchFamily="34" charset="-122"/>
                <a:ea typeface="PingFang SC" panose="020B0400000000000000" pitchFamily="34" charset="-122"/>
                <a:sym typeface="+mn-ea"/>
              </a:rPr>
              <a:t> = -1.21%</a:t>
            </a:r>
          </a:p>
        </p:txBody>
      </p:sp>
      <p:sp>
        <p:nvSpPr>
          <p:cNvPr id="6" name="文本框 5"/>
          <p:cNvSpPr txBox="1"/>
          <p:nvPr/>
        </p:nvSpPr>
        <p:spPr>
          <a:xfrm>
            <a:off x="7216474" y="2738855"/>
            <a:ext cx="4836160" cy="3395980"/>
          </a:xfrm>
          <a:prstGeom prst="rect">
            <a:avLst/>
          </a:prstGeom>
          <a:noFill/>
        </p:spPr>
        <p:txBody>
          <a:bodyPr wrap="square" rtlCol="0" anchor="t">
            <a:noAutofit/>
          </a:bodyPr>
          <a:lstStyle/>
          <a:p>
            <a:r>
              <a:rPr lang="zh-CN" altLang="en-US" spc="300" dirty="0">
                <a:solidFill>
                  <a:srgbClr val="101214"/>
                </a:solidFill>
                <a:latin typeface="PingFang SC" panose="020B0400000000000000" pitchFamily="34" charset="-122"/>
                <a:ea typeface="PingFang SC" panose="020B0400000000000000" pitchFamily="34" charset="-122"/>
                <a:sym typeface="+mn-ea"/>
              </a:rPr>
              <a:t>the share price rose by a maximum of 19.08%，We can profit at most</a:t>
            </a:r>
            <a:r>
              <a:rPr lang="en-US" altLang="zh-CN" spc="300" dirty="0">
                <a:solidFill>
                  <a:srgbClr val="101214"/>
                </a:solidFill>
                <a:latin typeface="PingFang SC" panose="020B0400000000000000" pitchFamily="34" charset="-122"/>
                <a:ea typeface="PingFang SC" panose="020B0400000000000000" pitchFamily="34" charset="-122"/>
                <a:sym typeface="+mn-ea"/>
              </a:rPr>
              <a:t> and s</a:t>
            </a:r>
            <a:r>
              <a:rPr lang="zh-CN" altLang="en-US" spc="300" dirty="0">
                <a:solidFill>
                  <a:srgbClr val="101214"/>
                </a:solidFill>
                <a:latin typeface="PingFang SC" panose="020B0400000000000000" pitchFamily="34" charset="-122"/>
                <a:ea typeface="PingFang SC" panose="020B0400000000000000" pitchFamily="34" charset="-122"/>
                <a:sym typeface="+mn-ea"/>
              </a:rPr>
              <a:t>tock</a:t>
            </a:r>
            <a:r>
              <a:rPr lang="en-US" altLang="zh-CN" spc="300" dirty="0">
                <a:solidFill>
                  <a:srgbClr val="101214"/>
                </a:solidFill>
                <a:latin typeface="PingFang SC" panose="020B0400000000000000" pitchFamily="34" charset="-122"/>
                <a:ea typeface="PingFang SC" panose="020B0400000000000000" pitchFamily="34" charset="-122"/>
                <a:sym typeface="+mn-ea"/>
              </a:rPr>
              <a:t> </a:t>
            </a:r>
            <a:r>
              <a:rPr lang="zh-CN" altLang="en-US" spc="300" dirty="0">
                <a:solidFill>
                  <a:srgbClr val="101214"/>
                </a:solidFill>
                <a:latin typeface="PingFang SC" panose="020B0400000000000000" pitchFamily="34" charset="-122"/>
                <a:ea typeface="PingFang SC" panose="020B0400000000000000" pitchFamily="34" charset="-122"/>
                <a:sym typeface="+mn-ea"/>
              </a:rPr>
              <a:t>maximum loss</a:t>
            </a:r>
            <a:r>
              <a:rPr lang="en-US" altLang="zh-CN" spc="300" dirty="0">
                <a:solidFill>
                  <a:srgbClr val="101214"/>
                </a:solidFill>
                <a:latin typeface="PingFang SC" panose="020B0400000000000000" pitchFamily="34" charset="-122"/>
                <a:ea typeface="PingFang SC" panose="020B0400000000000000" pitchFamily="34" charset="-122"/>
                <a:sym typeface="+mn-ea"/>
              </a:rPr>
              <a:t> at 17.2%</a:t>
            </a:r>
          </a:p>
          <a:p>
            <a:endParaRPr lang="en-US" altLang="zh-CN" spc="300" dirty="0">
              <a:solidFill>
                <a:srgbClr val="101214"/>
              </a:solidFill>
              <a:latin typeface="PingFang SC" panose="020B0400000000000000" pitchFamily="34" charset="-122"/>
              <a:ea typeface="PingFang SC" panose="020B0400000000000000" pitchFamily="34" charset="-122"/>
            </a:endParaRPr>
          </a:p>
          <a:p>
            <a:r>
              <a:rPr lang="zh-CN" altLang="en-US" spc="300" dirty="0">
                <a:solidFill>
                  <a:srgbClr val="101214"/>
                </a:solidFill>
                <a:latin typeface="PingFang SC" panose="020B0400000000000000" pitchFamily="34" charset="-122"/>
                <a:ea typeface="PingFang SC" panose="020B0400000000000000" pitchFamily="34" charset="-122"/>
                <a:sym typeface="+mn-ea"/>
              </a:rPr>
              <a:t>The average value of the rise and fall of the positive shares is -1</a:t>
            </a:r>
            <a:r>
              <a:rPr lang="en-US" altLang="zh-CN" spc="300" dirty="0">
                <a:solidFill>
                  <a:srgbClr val="101214"/>
                </a:solidFill>
                <a:latin typeface="PingFang SC" panose="020B0400000000000000" pitchFamily="34" charset="-122"/>
                <a:ea typeface="PingFang SC" panose="020B0400000000000000" pitchFamily="34" charset="-122"/>
                <a:sym typeface="+mn-ea"/>
              </a:rPr>
              <a:t>.</a:t>
            </a:r>
            <a:r>
              <a:rPr lang="zh-CN" altLang="en-US" spc="300" dirty="0">
                <a:solidFill>
                  <a:srgbClr val="101214"/>
                </a:solidFill>
                <a:latin typeface="PingFang SC" panose="020B0400000000000000" pitchFamily="34" charset="-122"/>
                <a:ea typeface="PingFang SC" panose="020B0400000000000000" pitchFamily="34" charset="-122"/>
                <a:sym typeface="+mn-ea"/>
              </a:rPr>
              <a:t>2</a:t>
            </a:r>
            <a:r>
              <a:rPr lang="en-US" altLang="zh-CN" spc="300" dirty="0">
                <a:solidFill>
                  <a:srgbClr val="101214"/>
                </a:solidFill>
                <a:latin typeface="PingFang SC" panose="020B0400000000000000" pitchFamily="34" charset="-122"/>
                <a:ea typeface="PingFang SC" panose="020B0400000000000000" pitchFamily="34" charset="-122"/>
                <a:sym typeface="+mn-ea"/>
              </a:rPr>
              <a:t>1%</a:t>
            </a:r>
            <a:r>
              <a:rPr lang="zh-CN" altLang="en-US" spc="300" dirty="0">
                <a:solidFill>
                  <a:srgbClr val="101214"/>
                </a:solidFill>
                <a:latin typeface="PingFang SC" panose="020B0400000000000000" pitchFamily="34" charset="-122"/>
                <a:ea typeface="PingFang SC" panose="020B0400000000000000" pitchFamily="34" charset="-122"/>
                <a:sym typeface="+mn-ea"/>
              </a:rPr>
              <a:t>, indicating that the cost of grabbing the right has an average loss of -1</a:t>
            </a:r>
            <a:r>
              <a:rPr lang="en-US" altLang="zh-CN" spc="300" dirty="0">
                <a:solidFill>
                  <a:srgbClr val="101214"/>
                </a:solidFill>
                <a:latin typeface="PingFang SC" panose="020B0400000000000000" pitchFamily="34" charset="-122"/>
                <a:ea typeface="PingFang SC" panose="020B0400000000000000" pitchFamily="34" charset="-122"/>
                <a:sym typeface="+mn-ea"/>
              </a:rPr>
              <a:t>.</a:t>
            </a:r>
            <a:r>
              <a:rPr lang="zh-CN" altLang="en-US" spc="300" dirty="0">
                <a:solidFill>
                  <a:srgbClr val="101214"/>
                </a:solidFill>
                <a:latin typeface="PingFang SC" panose="020B0400000000000000" pitchFamily="34" charset="-122"/>
                <a:ea typeface="PingFang SC" panose="020B0400000000000000" pitchFamily="34" charset="-122"/>
                <a:sym typeface="+mn-ea"/>
              </a:rPr>
              <a:t>2</a:t>
            </a:r>
            <a:r>
              <a:rPr lang="en-US" altLang="zh-CN" spc="300" dirty="0">
                <a:solidFill>
                  <a:srgbClr val="101214"/>
                </a:solidFill>
                <a:latin typeface="PingFang SC" panose="020B0400000000000000" pitchFamily="34" charset="-122"/>
                <a:ea typeface="PingFang SC" panose="020B0400000000000000" pitchFamily="34" charset="-122"/>
                <a:sym typeface="+mn-ea"/>
              </a:rPr>
              <a:t>1%</a:t>
            </a:r>
            <a:endParaRPr lang="zh-CN" altLang="en-US" sz="2000" dirty="0">
              <a:sym typeface="+mn-ea"/>
            </a:endParaRPr>
          </a:p>
        </p:txBody>
      </p:sp>
      <p:sp>
        <p:nvSpPr>
          <p:cNvPr id="3" name="标题 1">
            <a:extLst>
              <a:ext uri="{FF2B5EF4-FFF2-40B4-BE49-F238E27FC236}">
                <a16:creationId xmlns:a16="http://schemas.microsoft.com/office/drawing/2014/main" id="{6613D5B9-EF7F-A623-9ED8-486582FFBF04}"/>
              </a:ext>
            </a:extLst>
          </p:cNvPr>
          <p:cNvSpPr txBox="1">
            <a:spLocks/>
          </p:cNvSpPr>
          <p:nvPr/>
        </p:nvSpPr>
        <p:spPr>
          <a:xfrm>
            <a:off x="567489" y="211327"/>
            <a:ext cx="10717137" cy="705600"/>
          </a:xfrm>
          <a:prstGeom prst="rect">
            <a:avLst/>
          </a:prstGeom>
        </p:spPr>
        <p:txBody>
          <a:bodyPr vert="horz" lIns="90000" tIns="46800" rIns="90000" bIns="46800" rtlCol="0" anchor="b" anchorCtr="0">
            <a:normAutofit fontScale="77500" lnSpcReduction="20000"/>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mj-lt"/>
                <a:ea typeface="+mj-ea"/>
                <a:cs typeface="+mj-cs"/>
              </a:defRPr>
            </a:lvl1pPr>
          </a:lstStyle>
          <a:p>
            <a:pPr algn="l"/>
            <a:r>
              <a:rPr kumimoji="1" lang="en-US" altLang="zh-CN" dirty="0"/>
              <a:t>Stock Performance</a:t>
            </a:r>
            <a:endParaRPr kumimoji="1"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17"/>
          <p:cNvSpPr/>
          <p:nvPr/>
        </p:nvSpPr>
        <p:spPr>
          <a:xfrm>
            <a:off x="4711700" y="1909445"/>
            <a:ext cx="1007110" cy="1109980"/>
          </a:xfrm>
          <a:custGeom>
            <a:avLst/>
            <a:gdLst>
              <a:gd name="adj" fmla="val 25000"/>
              <a:gd name="vf" fmla="val 115470"/>
              <a:gd name="maxAdj" fmla="*/ 50000 w ss"/>
              <a:gd name="a" fmla="pin 0 adj maxAdj"/>
              <a:gd name="shd2" fmla="*/ hd2 vf 100000"/>
              <a:gd name="x1" fmla="*/ ss a 100000"/>
              <a:gd name="x2" fmla="+- r 0 x1"/>
              <a:gd name="dy1" fmla="sin shd2 3600000"/>
              <a:gd name="y1" fmla="+- vc 0 dy1"/>
              <a:gd name="y2" fmla="+- vc dy1 0"/>
              <a:gd name="q1" fmla="*/ maxAdj -1 2"/>
              <a:gd name="q2" fmla="+- a q1 0"/>
              <a:gd name="q3" fmla="?: q2 4 2"/>
              <a:gd name="q4" fmla="?: q2 3 2"/>
              <a:gd name="q5" fmla="?: q2 q1 0"/>
              <a:gd name="q6" fmla="+/ a q5 q1"/>
              <a:gd name="q7" fmla="*/ q6 q4 -1"/>
              <a:gd name="q8" fmla="+- q3 q7 0"/>
              <a:gd name="il" fmla="*/ w q8 24"/>
              <a:gd name="it" fmla="*/ h q8 24"/>
              <a:gd name="ir" fmla="+- r 0 il"/>
              <a:gd name="ib" fmla="+- b 0 it"/>
            </a:gdLst>
            <a:ahLst/>
            <a:cxnLst>
              <a:cxn ang="0">
                <a:pos x="r" y="vc"/>
              </a:cxn>
              <a:cxn ang="cd4">
                <a:pos x="x2" y="y2"/>
              </a:cxn>
              <a:cxn ang="cd4">
                <a:pos x="x1" y="y2"/>
              </a:cxn>
              <a:cxn ang="cd2">
                <a:pos x="l" y="vc"/>
              </a:cxn>
              <a:cxn ang="3">
                <a:pos x="x1" y="y1"/>
              </a:cxn>
              <a:cxn ang="3">
                <a:pos x="x2" y="y1"/>
              </a:cxn>
            </a:cxnLst>
            <a:rect l="l" t="t" r="r" b="b"/>
            <a:pathLst>
              <a:path w="4678" h="5153">
                <a:moveTo>
                  <a:pt x="2339" y="5153"/>
                </a:moveTo>
                <a:lnTo>
                  <a:pt x="0" y="3984"/>
                </a:lnTo>
                <a:lnTo>
                  <a:pt x="0" y="1170"/>
                </a:lnTo>
                <a:lnTo>
                  <a:pt x="2339" y="0"/>
                </a:lnTo>
                <a:lnTo>
                  <a:pt x="4678" y="1170"/>
                </a:lnTo>
                <a:lnTo>
                  <a:pt x="4678" y="3984"/>
                </a:lnTo>
                <a:lnTo>
                  <a:pt x="2339" y="5153"/>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pic>
        <p:nvPicPr>
          <p:cNvPr id="19" name="图片 18" descr="tiomothy-swope-zwe--GYIZtc-unsplash"/>
          <p:cNvPicPr>
            <a:picLocks noChangeAspect="1"/>
          </p:cNvPicPr>
          <p:nvPr/>
        </p:nvPicPr>
        <p:blipFill>
          <a:blip r:embed="rId3"/>
          <a:srcRect l="16706" t="24412" r="18322" b="27875"/>
          <a:stretch>
            <a:fillRect/>
          </a:stretch>
        </p:blipFill>
        <p:spPr>
          <a:xfrm>
            <a:off x="1383665" y="1756410"/>
            <a:ext cx="3036570" cy="3345180"/>
          </a:xfrm>
          <a:custGeom>
            <a:avLst/>
            <a:gdLst/>
            <a:ahLst/>
            <a:cxnLst>
              <a:cxn ang="3">
                <a:pos x="hc" y="t"/>
              </a:cxn>
              <a:cxn ang="cd2">
                <a:pos x="l" y="vc"/>
              </a:cxn>
              <a:cxn ang="cd4">
                <a:pos x="hc" y="b"/>
              </a:cxn>
              <a:cxn ang="0">
                <a:pos x="r" y="vc"/>
              </a:cxn>
            </a:cxnLst>
            <a:rect l="l" t="t" r="r" b="b"/>
            <a:pathLst>
              <a:path w="4678" h="5153">
                <a:moveTo>
                  <a:pt x="2339" y="5153"/>
                </a:moveTo>
                <a:lnTo>
                  <a:pt x="0" y="3984"/>
                </a:lnTo>
                <a:lnTo>
                  <a:pt x="0" y="1170"/>
                </a:lnTo>
                <a:lnTo>
                  <a:pt x="2339" y="0"/>
                </a:lnTo>
                <a:lnTo>
                  <a:pt x="4678" y="1170"/>
                </a:lnTo>
                <a:lnTo>
                  <a:pt x="4678" y="3984"/>
                </a:lnTo>
                <a:lnTo>
                  <a:pt x="2339" y="5153"/>
                </a:lnTo>
                <a:close/>
              </a:path>
            </a:pathLst>
          </a:custGeom>
        </p:spPr>
      </p:pic>
      <p:sp>
        <p:nvSpPr>
          <p:cNvPr id="22" name="文本框 21"/>
          <p:cNvSpPr txBox="1"/>
          <p:nvPr/>
        </p:nvSpPr>
        <p:spPr>
          <a:xfrm>
            <a:off x="5936121" y="3567173"/>
            <a:ext cx="7477760" cy="58356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black"/>
                </a:solidFill>
                <a:effectLst/>
                <a:uLnTx/>
                <a:uFillTx/>
                <a:latin typeface="Arial"/>
                <a:ea typeface="汉仪中宋S" panose="00020600040101010101" charset="-122"/>
                <a:cs typeface="+mn-cs"/>
                <a:sym typeface="+mn-ea"/>
              </a:rPr>
              <a:t>Influencing factors</a:t>
            </a:r>
            <a:endParaRPr kumimoji="0" lang="zh-CN" altLang="en-US" sz="3200" b="0" i="0" u="none" strike="noStrike" kern="1200" cap="none" spc="0" normalizeH="0" baseline="0" noProof="0" dirty="0">
              <a:ln>
                <a:noFill/>
              </a:ln>
              <a:solidFill>
                <a:prstClr val="black"/>
              </a:solidFill>
              <a:effectLst/>
              <a:uLnTx/>
              <a:uFillTx/>
              <a:latin typeface="Arial"/>
              <a:ea typeface="汉仪中宋S" panose="00020600040101010101" charset="-122"/>
              <a:cs typeface="+mn-cs"/>
              <a:sym typeface="+mn-ea"/>
            </a:endParaRPr>
          </a:p>
        </p:txBody>
      </p:sp>
      <p:sp>
        <p:nvSpPr>
          <p:cNvPr id="23" name="文本框 22"/>
          <p:cNvSpPr txBox="1"/>
          <p:nvPr/>
        </p:nvSpPr>
        <p:spPr>
          <a:xfrm>
            <a:off x="4883150" y="2167890"/>
            <a:ext cx="835660" cy="7067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white"/>
                </a:solidFill>
                <a:effectLst/>
                <a:uLnTx/>
                <a:uFillTx/>
                <a:latin typeface="汉仪中宋S" panose="00020600040101010101" charset="-122"/>
                <a:ea typeface="汉仪中宋S" panose="00020600040101010101" charset="-122"/>
                <a:cs typeface="+mn-cs"/>
              </a:rPr>
              <a:t>03</a:t>
            </a:r>
          </a:p>
        </p:txBody>
      </p:sp>
      <p:sp>
        <p:nvSpPr>
          <p:cNvPr id="25" name="文本框 24"/>
          <p:cNvSpPr txBox="1"/>
          <p:nvPr/>
        </p:nvSpPr>
        <p:spPr>
          <a:xfrm>
            <a:off x="6181725" y="2414270"/>
            <a:ext cx="180325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F18870">
                    <a:lumMod val="50000"/>
                  </a:srgbClr>
                </a:solidFill>
                <a:effectLst/>
                <a:uLnTx/>
                <a:uFillTx/>
                <a:latin typeface="Arial"/>
                <a:ea typeface="汉仪宋韵朗黑W" panose="00020600040101010101" charset="-122"/>
                <a:cs typeface="+mn-cs"/>
              </a:rPr>
              <a:t>PART 03</a:t>
            </a: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0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000" b="0" i="0" u="none" strike="noStrike" kern="1200" cap="none" spc="0" normalizeH="0" baseline="0" noProof="0" dirty="0">
              <a:ln>
                <a:noFill/>
              </a:ln>
              <a:solidFill>
                <a:prstClr val="black">
                  <a:tint val="75000"/>
                </a:prstClr>
              </a:solidFill>
              <a:effectLst/>
              <a:uLnTx/>
              <a:uFillTx/>
              <a:latin typeface="Arial"/>
              <a:ea typeface="微软雅黑"/>
              <a:cs typeface="+mn-cs"/>
            </a:endParaRPr>
          </a:p>
        </p:txBody>
      </p:sp>
    </p:spTree>
    <p:custDataLst>
      <p:tags r:id="rId1"/>
    </p:custDataLst>
    <p:extLst>
      <p:ext uri="{BB962C8B-B14F-4D97-AF65-F5344CB8AC3E}">
        <p14:creationId xmlns:p14="http://schemas.microsoft.com/office/powerpoint/2010/main" val="129916077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tiomothy-swope-zwe--GYIZtc-unsplash"/>
          <p:cNvPicPr>
            <a:picLocks noChangeAspect="1"/>
          </p:cNvPicPr>
          <p:nvPr/>
        </p:nvPicPr>
        <p:blipFill>
          <a:blip r:embed="rId3"/>
          <a:srcRect l="9236" t="26056" r="9236" b="47037"/>
          <a:stretch>
            <a:fillRect/>
          </a:stretch>
        </p:blipFill>
        <p:spPr>
          <a:xfrm>
            <a:off x="0" y="657534"/>
            <a:ext cx="3727450" cy="1484630"/>
          </a:xfrm>
          <a:custGeom>
            <a:avLst/>
            <a:gdLst/>
            <a:ahLst/>
            <a:cxnLst>
              <a:cxn ang="3">
                <a:pos x="hc" y="t"/>
              </a:cxn>
              <a:cxn ang="cd2">
                <a:pos x="l" y="vc"/>
              </a:cxn>
              <a:cxn ang="cd4">
                <a:pos x="hc" y="b"/>
              </a:cxn>
              <a:cxn ang="0">
                <a:pos x="r" y="vc"/>
              </a:cxn>
            </a:cxnLst>
            <a:rect l="l" t="t" r="r" b="b"/>
            <a:pathLst>
              <a:path w="5870" h="2906">
                <a:moveTo>
                  <a:pt x="0" y="0"/>
                </a:moveTo>
                <a:lnTo>
                  <a:pt x="5870" y="0"/>
                </a:lnTo>
                <a:lnTo>
                  <a:pt x="5870" y="2906"/>
                </a:lnTo>
                <a:lnTo>
                  <a:pt x="0" y="2906"/>
                </a:lnTo>
                <a:lnTo>
                  <a:pt x="0" y="0"/>
                </a:lnTo>
                <a:close/>
              </a:path>
            </a:pathLst>
          </a:custGeom>
        </p:spPr>
      </p:pic>
      <p:sp>
        <p:nvSpPr>
          <p:cNvPr id="4" name="矩形 3"/>
          <p:cNvSpPr/>
          <p:nvPr/>
        </p:nvSpPr>
        <p:spPr>
          <a:xfrm>
            <a:off x="3727450" y="641350"/>
            <a:ext cx="3727450" cy="148463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 name="矩形 4"/>
          <p:cNvSpPr/>
          <p:nvPr/>
        </p:nvSpPr>
        <p:spPr>
          <a:xfrm>
            <a:off x="3956050" y="3138170"/>
            <a:ext cx="342900" cy="342900"/>
          </a:xfrm>
          <a:prstGeom prst="rect">
            <a:avLst/>
          </a:prstGeom>
          <a:solidFill>
            <a:srgbClr val="37618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 name="矩形 6"/>
          <p:cNvSpPr/>
          <p:nvPr/>
        </p:nvSpPr>
        <p:spPr>
          <a:xfrm>
            <a:off x="3956050" y="4020185"/>
            <a:ext cx="342900" cy="342900"/>
          </a:xfrm>
          <a:prstGeom prst="rect">
            <a:avLst/>
          </a:prstGeom>
          <a:solidFill>
            <a:srgbClr val="37618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 name="矩形 7"/>
          <p:cNvSpPr/>
          <p:nvPr/>
        </p:nvSpPr>
        <p:spPr>
          <a:xfrm>
            <a:off x="3956050" y="4902200"/>
            <a:ext cx="342900" cy="342900"/>
          </a:xfrm>
          <a:prstGeom prst="rect">
            <a:avLst/>
          </a:prstGeom>
          <a:solidFill>
            <a:srgbClr val="37618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 name="文本框 9"/>
          <p:cNvSpPr txBox="1"/>
          <p:nvPr/>
        </p:nvSpPr>
        <p:spPr>
          <a:xfrm>
            <a:off x="4008985" y="881678"/>
            <a:ext cx="3173730" cy="8299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prstClr val="white"/>
                </a:solidFill>
                <a:effectLst/>
                <a:uLnTx/>
                <a:uFillTx/>
                <a:latin typeface="汉仪宋韵朗黑W" panose="00020600040101010101" charset="-122"/>
                <a:ea typeface="汉仪宋韵朗黑W" panose="00020600040101010101" charset="-122"/>
                <a:cs typeface="+mn-cs"/>
                <a:sym typeface="+mn-ea"/>
              </a:rPr>
              <a:t>CONTENTS</a:t>
            </a:r>
            <a:endParaRPr kumimoji="0" lang="zh-CN" altLang="en-US" sz="4800" b="0" i="0" u="none" strike="noStrike" kern="1200" cap="none" spc="0" normalizeH="0" baseline="0" noProof="0" dirty="0">
              <a:ln>
                <a:noFill/>
              </a:ln>
              <a:solidFill>
                <a:prstClr val="white"/>
              </a:solidFill>
              <a:effectLst/>
              <a:uLnTx/>
              <a:uFillTx/>
              <a:latin typeface="汉仪中宋S" panose="00020600040101010101" charset="-122"/>
              <a:ea typeface="汉仪中宋S" panose="00020600040101010101" charset="-122"/>
              <a:cs typeface="+mn-cs"/>
            </a:endParaRPr>
          </a:p>
        </p:txBody>
      </p:sp>
      <p:sp>
        <p:nvSpPr>
          <p:cNvPr id="12" name="文本框 11"/>
          <p:cNvSpPr txBox="1"/>
          <p:nvPr/>
        </p:nvSpPr>
        <p:spPr>
          <a:xfrm>
            <a:off x="4712337" y="3003848"/>
            <a:ext cx="6361430" cy="58477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Arial" panose="020B0604020202020204" pitchFamily="34" charset="0"/>
                <a:ea typeface="汉仪中宋S" panose="00020600040101010101" charset="-122"/>
                <a:cs typeface="Arial" panose="020B0604020202020204" pitchFamily="34" charset="0"/>
              </a:rPr>
              <a:t>Data source </a:t>
            </a:r>
            <a:endParaRPr kumimoji="0" sz="3200" b="0" i="0" u="none" strike="noStrike" kern="1200" cap="none" spc="0" normalizeH="0" baseline="0" noProof="0" dirty="0">
              <a:ln>
                <a:noFill/>
              </a:ln>
              <a:solidFill>
                <a:prstClr val="black"/>
              </a:solidFill>
              <a:effectLst/>
              <a:uLnTx/>
              <a:uFillTx/>
              <a:latin typeface="Arial" panose="020B0604020202020204" pitchFamily="34" charset="0"/>
              <a:ea typeface="汉仪中宋S" panose="00020600040101010101" charset="-122"/>
              <a:cs typeface="Arial" panose="020B0604020202020204" pitchFamily="34" charset="0"/>
            </a:endParaRPr>
          </a:p>
        </p:txBody>
      </p:sp>
      <p:sp>
        <p:nvSpPr>
          <p:cNvPr id="14" name="文本框 13"/>
          <p:cNvSpPr txBox="1"/>
          <p:nvPr/>
        </p:nvSpPr>
        <p:spPr>
          <a:xfrm>
            <a:off x="4714240" y="3940175"/>
            <a:ext cx="3061970" cy="58477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Arial" panose="020B0604020202020204" pitchFamily="34" charset="0"/>
                <a:ea typeface="汉仪中宋S" panose="00020600040101010101" charset="-122"/>
                <a:cs typeface="Arial" panose="020B0604020202020204" pitchFamily="34" charset="0"/>
              </a:rPr>
              <a:t>Data analysis</a:t>
            </a:r>
            <a:endParaRPr kumimoji="0" sz="3200" b="0" i="0" u="none" strike="noStrike" kern="1200" cap="none" spc="0" normalizeH="0" baseline="0" noProof="0" dirty="0">
              <a:ln>
                <a:noFill/>
              </a:ln>
              <a:solidFill>
                <a:prstClr val="black"/>
              </a:solidFill>
              <a:effectLst/>
              <a:uLnTx/>
              <a:uFillTx/>
              <a:latin typeface="Arial" panose="020B0604020202020204" pitchFamily="34" charset="0"/>
              <a:ea typeface="汉仪中宋S" panose="00020600040101010101" charset="-122"/>
              <a:cs typeface="Arial" panose="020B0604020202020204" pitchFamily="34" charset="0"/>
            </a:endParaRPr>
          </a:p>
        </p:txBody>
      </p:sp>
      <p:sp>
        <p:nvSpPr>
          <p:cNvPr id="11" name="文本框 10"/>
          <p:cNvSpPr txBox="1"/>
          <p:nvPr/>
        </p:nvSpPr>
        <p:spPr>
          <a:xfrm>
            <a:off x="4714240" y="4822190"/>
            <a:ext cx="3912870" cy="58477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Arial" panose="020B0604020202020204" pitchFamily="34" charset="0"/>
                <a:ea typeface="汉仪中宋S" panose="00020600040101010101" charset="-122"/>
                <a:cs typeface="Arial" panose="020B0604020202020204" pitchFamily="34" charset="0"/>
              </a:rPr>
              <a:t>Influencing factors</a:t>
            </a:r>
            <a:endParaRPr kumimoji="0" sz="3200" b="0" i="0" u="none" strike="noStrike" kern="1200" cap="none" spc="0" normalizeH="0" baseline="0" noProof="0" dirty="0">
              <a:ln>
                <a:noFill/>
              </a:ln>
              <a:solidFill>
                <a:prstClr val="black"/>
              </a:solidFill>
              <a:effectLst/>
              <a:uLnTx/>
              <a:uFillTx/>
              <a:latin typeface="Arial" panose="020B0604020202020204" pitchFamily="34" charset="0"/>
              <a:ea typeface="汉仪中宋S" panose="00020600040101010101" charset="-122"/>
              <a:cs typeface="Arial" panose="020B0604020202020204" pitchFamily="34" charset="0"/>
            </a:endParaRPr>
          </a:p>
        </p:txBody>
      </p:sp>
      <p:sp>
        <p:nvSpPr>
          <p:cNvPr id="13" name="灯片编号占位符 1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custDataLst>
      <p:tags r:id="rId1"/>
    </p:custData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567489" y="3802327"/>
            <a:ext cx="10717135" cy="1938992"/>
          </a:xfrm>
          <a:prstGeom prst="rect">
            <a:avLst/>
          </a:prstGeom>
          <a:noFill/>
        </p:spPr>
        <p:txBody>
          <a:bodyPr wrap="square" rtlCol="0">
            <a:spAutoFit/>
          </a:bodyPr>
          <a:lstStyle/>
          <a:p>
            <a:pPr marL="317500" marR="0" lvl="0" indent="266700" algn="just" defTabSz="914400" rtl="0" eaLnBrk="1" fontAlgn="auto" latinLnBrk="0" hangingPunct="1">
              <a:lnSpc>
                <a:spcPct val="100000"/>
              </a:lnSpc>
              <a:spcBef>
                <a:spcPts val="0"/>
              </a:spcBef>
              <a:spcAft>
                <a:spcPts val="0"/>
              </a:spcAft>
              <a:buClrTx/>
              <a:buSzTx/>
              <a:buFontTx/>
              <a:buNone/>
              <a:tabLst/>
              <a:defRPr/>
            </a:pPr>
            <a:r>
              <a:rPr kumimoji="1" lang="en-US" altLang="zh-CN" sz="2000" dirty="0">
                <a:latin typeface="Times New Roman" panose="02020603050405020304" pitchFamily="18" charset="0"/>
                <a:cs typeface="Times New Roman" panose="02020603050405020304" pitchFamily="18" charset="0"/>
              </a:rPr>
              <a:t>As we can see, the different company with different market value can exhibit totally different stock price. Thus, we want to find out how exactly the market value can influence the CB profit and the average fluctuation. We sort the market value into different range, which is set from less than 50 million yuan to more than 500 million yuan. And the result shows that the less value the company owns, the less stock price and profits the investors can earn. this can give us a lesson that investors should choose the CB issued by company owns higher market value.</a:t>
            </a:r>
            <a:endParaRPr kumimoji="1" lang="zh-CN" altLang="zh-CN" sz="2000" dirty="0">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0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000" b="0" i="0" u="none" strike="noStrike" kern="1200" cap="none" spc="0" normalizeH="0" baseline="0" noProof="0" dirty="0">
              <a:ln>
                <a:noFill/>
              </a:ln>
              <a:solidFill>
                <a:prstClr val="black">
                  <a:tint val="75000"/>
                </a:prstClr>
              </a:solidFill>
              <a:effectLst/>
              <a:uLnTx/>
              <a:uFillTx/>
              <a:latin typeface="Arial"/>
              <a:ea typeface="微软雅黑"/>
              <a:cs typeface="+mn-cs"/>
            </a:endParaRPr>
          </a:p>
        </p:txBody>
      </p:sp>
      <p:graphicFrame>
        <p:nvGraphicFramePr>
          <p:cNvPr id="3" name="表格 2">
            <a:extLst>
              <a:ext uri="{FF2B5EF4-FFF2-40B4-BE49-F238E27FC236}">
                <a16:creationId xmlns:a16="http://schemas.microsoft.com/office/drawing/2014/main" id="{59C98473-6661-8B2A-D9E2-0EEF5A529D4C}"/>
              </a:ext>
            </a:extLst>
          </p:cNvPr>
          <p:cNvGraphicFramePr/>
          <p:nvPr>
            <p:custDataLst>
              <p:tags r:id="rId2"/>
            </p:custDataLst>
            <p:extLst>
              <p:ext uri="{D42A27DB-BD31-4B8C-83A1-F6EECF244321}">
                <p14:modId xmlns:p14="http://schemas.microsoft.com/office/powerpoint/2010/main" val="2047473532"/>
              </p:ext>
            </p:extLst>
          </p:nvPr>
        </p:nvGraphicFramePr>
        <p:xfrm>
          <a:off x="690050" y="1122482"/>
          <a:ext cx="10717135" cy="2306518"/>
        </p:xfrm>
        <a:graphic>
          <a:graphicData uri="http://schemas.openxmlformats.org/drawingml/2006/table">
            <a:tbl>
              <a:tblPr firstRow="1" bandRow="1"/>
              <a:tblGrid>
                <a:gridCol w="1900690">
                  <a:extLst>
                    <a:ext uri="{9D8B030D-6E8A-4147-A177-3AD203B41FA5}">
                      <a16:colId xmlns:a16="http://schemas.microsoft.com/office/drawing/2014/main" val="20000"/>
                    </a:ext>
                  </a:extLst>
                </a:gridCol>
                <a:gridCol w="1763289">
                  <a:extLst>
                    <a:ext uri="{9D8B030D-6E8A-4147-A177-3AD203B41FA5}">
                      <a16:colId xmlns:a16="http://schemas.microsoft.com/office/drawing/2014/main" val="20001"/>
                    </a:ext>
                  </a:extLst>
                </a:gridCol>
                <a:gridCol w="1763289">
                  <a:extLst>
                    <a:ext uri="{9D8B030D-6E8A-4147-A177-3AD203B41FA5}">
                      <a16:colId xmlns:a16="http://schemas.microsoft.com/office/drawing/2014/main" val="20002"/>
                    </a:ext>
                  </a:extLst>
                </a:gridCol>
                <a:gridCol w="1763289">
                  <a:extLst>
                    <a:ext uri="{9D8B030D-6E8A-4147-A177-3AD203B41FA5}">
                      <a16:colId xmlns:a16="http://schemas.microsoft.com/office/drawing/2014/main" val="20003"/>
                    </a:ext>
                  </a:extLst>
                </a:gridCol>
                <a:gridCol w="1763289">
                  <a:extLst>
                    <a:ext uri="{9D8B030D-6E8A-4147-A177-3AD203B41FA5}">
                      <a16:colId xmlns:a16="http://schemas.microsoft.com/office/drawing/2014/main" val="20004"/>
                    </a:ext>
                  </a:extLst>
                </a:gridCol>
                <a:gridCol w="1763289">
                  <a:extLst>
                    <a:ext uri="{9D8B030D-6E8A-4147-A177-3AD203B41FA5}">
                      <a16:colId xmlns:a16="http://schemas.microsoft.com/office/drawing/2014/main" val="20005"/>
                    </a:ext>
                  </a:extLst>
                </a:gridCol>
              </a:tblGrid>
              <a:tr h="843478">
                <a:tc>
                  <a:txBody>
                    <a:bodyPr/>
                    <a:lstStyle>
                      <a:lvl1pPr marL="0" algn="l" defTabSz="914400" rtl="0" eaLnBrk="1" latinLnBrk="0" hangingPunct="1">
                        <a:defRPr sz="1800" b="1" kern="1200">
                          <a:solidFill>
                            <a:schemeClr val="lt1"/>
                          </a:solidFill>
                          <a:latin typeface="等线"/>
                        </a:defRPr>
                      </a:lvl1pPr>
                      <a:lvl2pPr marL="457200" algn="l" defTabSz="914400" rtl="0" eaLnBrk="1" latinLnBrk="0" hangingPunct="1">
                        <a:defRPr sz="1800" b="1" kern="1200">
                          <a:solidFill>
                            <a:schemeClr val="lt1"/>
                          </a:solidFill>
                          <a:latin typeface="等线"/>
                        </a:defRPr>
                      </a:lvl2pPr>
                      <a:lvl3pPr marL="914400" algn="l" defTabSz="914400" rtl="0" eaLnBrk="1" latinLnBrk="0" hangingPunct="1">
                        <a:defRPr sz="1800" b="1" kern="1200">
                          <a:solidFill>
                            <a:schemeClr val="lt1"/>
                          </a:solidFill>
                          <a:latin typeface="等线"/>
                        </a:defRPr>
                      </a:lvl3pPr>
                      <a:lvl4pPr marL="1371600" algn="l" defTabSz="914400" rtl="0" eaLnBrk="1" latinLnBrk="0" hangingPunct="1">
                        <a:defRPr sz="1800" b="1" kern="1200">
                          <a:solidFill>
                            <a:schemeClr val="lt1"/>
                          </a:solidFill>
                          <a:latin typeface="等线"/>
                        </a:defRPr>
                      </a:lvl4pPr>
                      <a:lvl5pPr marL="1828800" algn="l" defTabSz="914400" rtl="0" eaLnBrk="1" latinLnBrk="0" hangingPunct="1">
                        <a:defRPr sz="1800" b="1" kern="1200">
                          <a:solidFill>
                            <a:schemeClr val="lt1"/>
                          </a:solidFill>
                          <a:latin typeface="等线"/>
                        </a:defRPr>
                      </a:lvl5pPr>
                      <a:lvl6pPr marL="2286000" algn="l" defTabSz="914400" rtl="0" eaLnBrk="1" latinLnBrk="0" hangingPunct="1">
                        <a:defRPr sz="1800" b="1" kern="1200">
                          <a:solidFill>
                            <a:schemeClr val="lt1"/>
                          </a:solidFill>
                          <a:latin typeface="等线"/>
                        </a:defRPr>
                      </a:lvl6pPr>
                      <a:lvl7pPr marL="2743200" algn="l" defTabSz="914400" rtl="0" eaLnBrk="1" latinLnBrk="0" hangingPunct="1">
                        <a:defRPr sz="1800" b="1" kern="1200">
                          <a:solidFill>
                            <a:schemeClr val="lt1"/>
                          </a:solidFill>
                          <a:latin typeface="等线"/>
                        </a:defRPr>
                      </a:lvl7pPr>
                      <a:lvl8pPr marL="3200400" algn="l" defTabSz="914400" rtl="0" eaLnBrk="1" latinLnBrk="0" hangingPunct="1">
                        <a:defRPr sz="1800" b="1" kern="1200">
                          <a:solidFill>
                            <a:schemeClr val="lt1"/>
                          </a:solidFill>
                          <a:latin typeface="等线"/>
                        </a:defRPr>
                      </a:lvl8pPr>
                      <a:lvl9pPr marL="3657600" algn="l" defTabSz="914400" rtl="0" eaLnBrk="1" latinLnBrk="0" hangingPunct="1">
                        <a:defRPr sz="1800" b="1" kern="1200">
                          <a:solidFill>
                            <a:schemeClr val="lt1"/>
                          </a:solidFill>
                          <a:latin typeface="等线"/>
                        </a:defRPr>
                      </a:lvl9pPr>
                    </a:lstStyle>
                    <a:p>
                      <a:pPr marL="0" indent="0" algn="ctr" defTabSz="914400" rtl="0" eaLnBrk="1" fontAlgn="auto" latinLnBrk="0" hangingPunct="1">
                        <a:spcBef>
                          <a:spcPts val="600"/>
                        </a:spcBef>
                        <a:spcAft>
                          <a:spcPts val="600"/>
                        </a:spcAft>
                        <a:buNone/>
                      </a:pPr>
                      <a:r>
                        <a:rPr lang="zh-CN" altLang="en-US" sz="1800" b="1" kern="1200" dirty="0">
                          <a:solidFill>
                            <a:schemeClr val="lt1"/>
                          </a:solidFill>
                          <a:latin typeface="+mn-lt"/>
                          <a:ea typeface="+mn-ea"/>
                          <a:cs typeface="+mn-cs"/>
                          <a:sym typeface="+mn-ea"/>
                        </a:rPr>
                        <a:t>正股市值</a:t>
                      </a:r>
                      <a:endParaRPr lang="zh-CN" altLang="en-US" sz="1800" b="1" kern="1200" dirty="0">
                        <a:solidFill>
                          <a:schemeClr val="lt1"/>
                        </a:solidFill>
                        <a:latin typeface="+mn-lt"/>
                        <a:ea typeface="+mn-ea"/>
                        <a:cs typeface="+mn-cs"/>
                      </a:endParaRPr>
                    </a:p>
                    <a:p>
                      <a:pPr marL="0" indent="0" algn="ctr" defTabSz="914400" rtl="0" eaLnBrk="1" fontAlgn="auto" latinLnBrk="0" hangingPunct="1">
                        <a:spcBef>
                          <a:spcPts val="600"/>
                        </a:spcBef>
                        <a:spcAft>
                          <a:spcPts val="600"/>
                        </a:spcAft>
                        <a:buNone/>
                      </a:pPr>
                      <a:endParaRPr lang="zh-CN" altLang="en-US" sz="1800" b="1" kern="1200" dirty="0">
                        <a:solidFill>
                          <a:schemeClr val="lt1"/>
                        </a:solidFill>
                        <a:latin typeface="+mn-lt"/>
                        <a:ea typeface="+mn-ea"/>
                        <a:cs typeface="+mn-cs"/>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等线"/>
                        </a:defRPr>
                      </a:lvl1pPr>
                      <a:lvl2pPr marL="457200" algn="l" defTabSz="914400" rtl="0" eaLnBrk="1" latinLnBrk="0" hangingPunct="1">
                        <a:defRPr sz="1800" b="1" kern="1200">
                          <a:solidFill>
                            <a:schemeClr val="lt1"/>
                          </a:solidFill>
                          <a:latin typeface="等线"/>
                        </a:defRPr>
                      </a:lvl2pPr>
                      <a:lvl3pPr marL="914400" algn="l" defTabSz="914400" rtl="0" eaLnBrk="1" latinLnBrk="0" hangingPunct="1">
                        <a:defRPr sz="1800" b="1" kern="1200">
                          <a:solidFill>
                            <a:schemeClr val="lt1"/>
                          </a:solidFill>
                          <a:latin typeface="等线"/>
                        </a:defRPr>
                      </a:lvl3pPr>
                      <a:lvl4pPr marL="1371600" algn="l" defTabSz="914400" rtl="0" eaLnBrk="1" latinLnBrk="0" hangingPunct="1">
                        <a:defRPr sz="1800" b="1" kern="1200">
                          <a:solidFill>
                            <a:schemeClr val="lt1"/>
                          </a:solidFill>
                          <a:latin typeface="等线"/>
                        </a:defRPr>
                      </a:lvl4pPr>
                      <a:lvl5pPr marL="1828800" algn="l" defTabSz="914400" rtl="0" eaLnBrk="1" latinLnBrk="0" hangingPunct="1">
                        <a:defRPr sz="1800" b="1" kern="1200">
                          <a:solidFill>
                            <a:schemeClr val="lt1"/>
                          </a:solidFill>
                          <a:latin typeface="等线"/>
                        </a:defRPr>
                      </a:lvl5pPr>
                      <a:lvl6pPr marL="2286000" algn="l" defTabSz="914400" rtl="0" eaLnBrk="1" latinLnBrk="0" hangingPunct="1">
                        <a:defRPr sz="1800" b="1" kern="1200">
                          <a:solidFill>
                            <a:schemeClr val="lt1"/>
                          </a:solidFill>
                          <a:latin typeface="等线"/>
                        </a:defRPr>
                      </a:lvl6pPr>
                      <a:lvl7pPr marL="2743200" algn="l" defTabSz="914400" rtl="0" eaLnBrk="1" latinLnBrk="0" hangingPunct="1">
                        <a:defRPr sz="1800" b="1" kern="1200">
                          <a:solidFill>
                            <a:schemeClr val="lt1"/>
                          </a:solidFill>
                          <a:latin typeface="等线"/>
                        </a:defRPr>
                      </a:lvl7pPr>
                      <a:lvl8pPr marL="3200400" algn="l" defTabSz="914400" rtl="0" eaLnBrk="1" latinLnBrk="0" hangingPunct="1">
                        <a:defRPr sz="1800" b="1" kern="1200">
                          <a:solidFill>
                            <a:schemeClr val="lt1"/>
                          </a:solidFill>
                          <a:latin typeface="等线"/>
                        </a:defRPr>
                      </a:lvl8pPr>
                      <a:lvl9pPr marL="3657600" algn="l" defTabSz="914400" rtl="0" eaLnBrk="1" latinLnBrk="0" hangingPunct="1">
                        <a:defRPr sz="1800" b="1" kern="1200">
                          <a:solidFill>
                            <a:schemeClr val="lt1"/>
                          </a:solidFill>
                          <a:latin typeface="等线"/>
                        </a:defRPr>
                      </a:lvl9pPr>
                    </a:lstStyle>
                    <a:p>
                      <a:pPr marL="0" indent="0" algn="ctr" defTabSz="914400" rtl="0" eaLnBrk="1" fontAlgn="auto" latinLnBrk="0" hangingPunct="1">
                        <a:spcBef>
                          <a:spcPts val="600"/>
                        </a:spcBef>
                        <a:spcAft>
                          <a:spcPts val="600"/>
                        </a:spcAft>
                        <a:buNone/>
                      </a:pPr>
                      <a:r>
                        <a:rPr lang="zh-CN" altLang="en-US" sz="1800" b="1" kern="1200" dirty="0">
                          <a:solidFill>
                            <a:schemeClr val="lt1"/>
                          </a:solidFill>
                          <a:latin typeface="+mn-lt"/>
                          <a:ea typeface="+mn-ea"/>
                          <a:cs typeface="+mn-cs"/>
                        </a:rPr>
                        <a:t> T-2日至T日   	         </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等线"/>
                        </a:defRPr>
                      </a:lvl1pPr>
                      <a:lvl2pPr marL="457200" algn="l" defTabSz="914400" rtl="0" eaLnBrk="1" latinLnBrk="0" hangingPunct="1">
                        <a:defRPr sz="1800" b="1" kern="1200">
                          <a:solidFill>
                            <a:schemeClr val="lt1"/>
                          </a:solidFill>
                          <a:latin typeface="等线"/>
                        </a:defRPr>
                      </a:lvl2pPr>
                      <a:lvl3pPr marL="914400" algn="l" defTabSz="914400" rtl="0" eaLnBrk="1" latinLnBrk="0" hangingPunct="1">
                        <a:defRPr sz="1800" b="1" kern="1200">
                          <a:solidFill>
                            <a:schemeClr val="lt1"/>
                          </a:solidFill>
                          <a:latin typeface="等线"/>
                        </a:defRPr>
                      </a:lvl3pPr>
                      <a:lvl4pPr marL="1371600" algn="l" defTabSz="914400" rtl="0" eaLnBrk="1" latinLnBrk="0" hangingPunct="1">
                        <a:defRPr sz="1800" b="1" kern="1200">
                          <a:solidFill>
                            <a:schemeClr val="lt1"/>
                          </a:solidFill>
                          <a:latin typeface="等线"/>
                        </a:defRPr>
                      </a:lvl4pPr>
                      <a:lvl5pPr marL="1828800" algn="l" defTabSz="914400" rtl="0" eaLnBrk="1" latinLnBrk="0" hangingPunct="1">
                        <a:defRPr sz="1800" b="1" kern="1200">
                          <a:solidFill>
                            <a:schemeClr val="lt1"/>
                          </a:solidFill>
                          <a:latin typeface="等线"/>
                        </a:defRPr>
                      </a:lvl5pPr>
                      <a:lvl6pPr marL="2286000" algn="l" defTabSz="914400" rtl="0" eaLnBrk="1" latinLnBrk="0" hangingPunct="1">
                        <a:defRPr sz="1800" b="1" kern="1200">
                          <a:solidFill>
                            <a:schemeClr val="lt1"/>
                          </a:solidFill>
                          <a:latin typeface="等线"/>
                        </a:defRPr>
                      </a:lvl6pPr>
                      <a:lvl7pPr marL="2743200" algn="l" defTabSz="914400" rtl="0" eaLnBrk="1" latinLnBrk="0" hangingPunct="1">
                        <a:defRPr sz="1800" b="1" kern="1200">
                          <a:solidFill>
                            <a:schemeClr val="lt1"/>
                          </a:solidFill>
                          <a:latin typeface="等线"/>
                        </a:defRPr>
                      </a:lvl7pPr>
                      <a:lvl8pPr marL="3200400" algn="l" defTabSz="914400" rtl="0" eaLnBrk="1" latinLnBrk="0" hangingPunct="1">
                        <a:defRPr sz="1800" b="1" kern="1200">
                          <a:solidFill>
                            <a:schemeClr val="lt1"/>
                          </a:solidFill>
                          <a:latin typeface="等线"/>
                        </a:defRPr>
                      </a:lvl8pPr>
                      <a:lvl9pPr marL="3657600" algn="l" defTabSz="914400" rtl="0" eaLnBrk="1" latinLnBrk="0" hangingPunct="1">
                        <a:defRPr sz="1800" b="1" kern="1200">
                          <a:solidFill>
                            <a:schemeClr val="lt1"/>
                          </a:solidFill>
                          <a:latin typeface="等线"/>
                        </a:defRPr>
                      </a:lvl9pPr>
                    </a:lstStyle>
                    <a:p>
                      <a:pPr marL="0" indent="0" algn="ctr" defTabSz="914400" rtl="0" eaLnBrk="1" fontAlgn="auto" latinLnBrk="0" hangingPunct="1">
                        <a:spcBef>
                          <a:spcPts val="600"/>
                        </a:spcBef>
                        <a:spcAft>
                          <a:spcPts val="600"/>
                        </a:spcAft>
                        <a:buNone/>
                      </a:pPr>
                      <a:r>
                        <a:rPr lang="en-US" altLang="zh-CN" sz="1800" b="1" kern="1200" dirty="0">
                          <a:solidFill>
                            <a:schemeClr val="lt1"/>
                          </a:solidFill>
                          <a:latin typeface="+mn-lt"/>
                          <a:ea typeface="+mn-ea"/>
                          <a:cs typeface="+mn-cs"/>
                        </a:rPr>
                        <a:t>   </a:t>
                      </a:r>
                      <a:r>
                        <a:rPr lang="zh-CN" altLang="en-US" sz="1800" b="1" kern="1200" dirty="0">
                          <a:solidFill>
                            <a:schemeClr val="lt1"/>
                          </a:solidFill>
                          <a:latin typeface="+mn-lt"/>
                          <a:ea typeface="+mn-ea"/>
                          <a:cs typeface="+mn-cs"/>
                        </a:rPr>
                        <a:t>T日	</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等线"/>
                        </a:defRPr>
                      </a:lvl1pPr>
                      <a:lvl2pPr marL="457200" algn="l" defTabSz="914400" rtl="0" eaLnBrk="1" latinLnBrk="0" hangingPunct="1">
                        <a:defRPr sz="1800" b="1" kern="1200">
                          <a:solidFill>
                            <a:schemeClr val="lt1"/>
                          </a:solidFill>
                          <a:latin typeface="等线"/>
                        </a:defRPr>
                      </a:lvl2pPr>
                      <a:lvl3pPr marL="914400" algn="l" defTabSz="914400" rtl="0" eaLnBrk="1" latinLnBrk="0" hangingPunct="1">
                        <a:defRPr sz="1800" b="1" kern="1200">
                          <a:solidFill>
                            <a:schemeClr val="lt1"/>
                          </a:solidFill>
                          <a:latin typeface="等线"/>
                        </a:defRPr>
                      </a:lvl3pPr>
                      <a:lvl4pPr marL="1371600" algn="l" defTabSz="914400" rtl="0" eaLnBrk="1" latinLnBrk="0" hangingPunct="1">
                        <a:defRPr sz="1800" b="1" kern="1200">
                          <a:solidFill>
                            <a:schemeClr val="lt1"/>
                          </a:solidFill>
                          <a:latin typeface="等线"/>
                        </a:defRPr>
                      </a:lvl4pPr>
                      <a:lvl5pPr marL="1828800" algn="l" defTabSz="914400" rtl="0" eaLnBrk="1" latinLnBrk="0" hangingPunct="1">
                        <a:defRPr sz="1800" b="1" kern="1200">
                          <a:solidFill>
                            <a:schemeClr val="lt1"/>
                          </a:solidFill>
                          <a:latin typeface="等线"/>
                        </a:defRPr>
                      </a:lvl5pPr>
                      <a:lvl6pPr marL="2286000" algn="l" defTabSz="914400" rtl="0" eaLnBrk="1" latinLnBrk="0" hangingPunct="1">
                        <a:defRPr sz="1800" b="1" kern="1200">
                          <a:solidFill>
                            <a:schemeClr val="lt1"/>
                          </a:solidFill>
                          <a:latin typeface="等线"/>
                        </a:defRPr>
                      </a:lvl6pPr>
                      <a:lvl7pPr marL="2743200" algn="l" defTabSz="914400" rtl="0" eaLnBrk="1" latinLnBrk="0" hangingPunct="1">
                        <a:defRPr sz="1800" b="1" kern="1200">
                          <a:solidFill>
                            <a:schemeClr val="lt1"/>
                          </a:solidFill>
                          <a:latin typeface="等线"/>
                        </a:defRPr>
                      </a:lvl7pPr>
                      <a:lvl8pPr marL="3200400" algn="l" defTabSz="914400" rtl="0" eaLnBrk="1" latinLnBrk="0" hangingPunct="1">
                        <a:defRPr sz="1800" b="1" kern="1200">
                          <a:solidFill>
                            <a:schemeClr val="lt1"/>
                          </a:solidFill>
                          <a:latin typeface="等线"/>
                        </a:defRPr>
                      </a:lvl8pPr>
                      <a:lvl9pPr marL="3657600" algn="l" defTabSz="914400" rtl="0" eaLnBrk="1" latinLnBrk="0" hangingPunct="1">
                        <a:defRPr sz="1800" b="1" kern="1200">
                          <a:solidFill>
                            <a:schemeClr val="lt1"/>
                          </a:solidFill>
                          <a:latin typeface="等线"/>
                        </a:defRPr>
                      </a:lvl9pPr>
                    </a:lstStyle>
                    <a:p>
                      <a:pPr marL="0" indent="0" algn="ctr" defTabSz="914400" rtl="0" eaLnBrk="1" fontAlgn="auto" latinLnBrk="0" hangingPunct="1">
                        <a:spcBef>
                          <a:spcPts val="600"/>
                        </a:spcBef>
                        <a:spcAft>
                          <a:spcPts val="600"/>
                        </a:spcAft>
                        <a:buNone/>
                      </a:pPr>
                      <a:r>
                        <a:rPr sz="1800" b="1" kern="1200" dirty="0">
                          <a:solidFill>
                            <a:schemeClr val="lt1"/>
                          </a:solidFill>
                          <a:latin typeface="+mn-lt"/>
                          <a:ea typeface="+mn-ea"/>
                          <a:cs typeface="+mn-cs"/>
                        </a:rPr>
                        <a:t> </a:t>
                      </a:r>
                      <a:r>
                        <a:rPr sz="1800" b="1" kern="1200" dirty="0" err="1">
                          <a:solidFill>
                            <a:schemeClr val="lt1"/>
                          </a:solidFill>
                          <a:latin typeface="+mn-lt"/>
                          <a:ea typeface="+mn-ea"/>
                          <a:cs typeface="+mn-cs"/>
                        </a:rPr>
                        <a:t>转债盈亏</a:t>
                      </a:r>
                      <a:r>
                        <a:rPr sz="1800" b="1" kern="1200" dirty="0">
                          <a:solidFill>
                            <a:schemeClr val="lt1"/>
                          </a:solidFill>
                          <a:latin typeface="+mn-lt"/>
                          <a:ea typeface="+mn-ea"/>
                          <a:cs typeface="+mn-cs"/>
                        </a:rPr>
                        <a:t>      	 </a:t>
                      </a:r>
                      <a:endParaRPr lang="zh-CN" altLang="en-US" sz="1800" b="1" kern="1200" dirty="0">
                        <a:solidFill>
                          <a:schemeClr val="lt1"/>
                        </a:solidFill>
                        <a:latin typeface="+mn-lt"/>
                        <a:ea typeface="+mn-ea"/>
                        <a:cs typeface="+mn-cs"/>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等线"/>
                        </a:defRPr>
                      </a:lvl1pPr>
                      <a:lvl2pPr marL="457200" algn="l" defTabSz="914400" rtl="0" eaLnBrk="1" latinLnBrk="0" hangingPunct="1">
                        <a:defRPr sz="1800" b="1" kern="1200">
                          <a:solidFill>
                            <a:schemeClr val="lt1"/>
                          </a:solidFill>
                          <a:latin typeface="等线"/>
                        </a:defRPr>
                      </a:lvl2pPr>
                      <a:lvl3pPr marL="914400" algn="l" defTabSz="914400" rtl="0" eaLnBrk="1" latinLnBrk="0" hangingPunct="1">
                        <a:defRPr sz="1800" b="1" kern="1200">
                          <a:solidFill>
                            <a:schemeClr val="lt1"/>
                          </a:solidFill>
                          <a:latin typeface="等线"/>
                        </a:defRPr>
                      </a:lvl3pPr>
                      <a:lvl4pPr marL="1371600" algn="l" defTabSz="914400" rtl="0" eaLnBrk="1" latinLnBrk="0" hangingPunct="1">
                        <a:defRPr sz="1800" b="1" kern="1200">
                          <a:solidFill>
                            <a:schemeClr val="lt1"/>
                          </a:solidFill>
                          <a:latin typeface="等线"/>
                        </a:defRPr>
                      </a:lvl4pPr>
                      <a:lvl5pPr marL="1828800" algn="l" defTabSz="914400" rtl="0" eaLnBrk="1" latinLnBrk="0" hangingPunct="1">
                        <a:defRPr sz="1800" b="1" kern="1200">
                          <a:solidFill>
                            <a:schemeClr val="lt1"/>
                          </a:solidFill>
                          <a:latin typeface="等线"/>
                        </a:defRPr>
                      </a:lvl5pPr>
                      <a:lvl6pPr marL="2286000" algn="l" defTabSz="914400" rtl="0" eaLnBrk="1" latinLnBrk="0" hangingPunct="1">
                        <a:defRPr sz="1800" b="1" kern="1200">
                          <a:solidFill>
                            <a:schemeClr val="lt1"/>
                          </a:solidFill>
                          <a:latin typeface="等线"/>
                        </a:defRPr>
                      </a:lvl6pPr>
                      <a:lvl7pPr marL="2743200" algn="l" defTabSz="914400" rtl="0" eaLnBrk="1" latinLnBrk="0" hangingPunct="1">
                        <a:defRPr sz="1800" b="1" kern="1200">
                          <a:solidFill>
                            <a:schemeClr val="lt1"/>
                          </a:solidFill>
                          <a:latin typeface="等线"/>
                        </a:defRPr>
                      </a:lvl7pPr>
                      <a:lvl8pPr marL="3200400" algn="l" defTabSz="914400" rtl="0" eaLnBrk="1" latinLnBrk="0" hangingPunct="1">
                        <a:defRPr sz="1800" b="1" kern="1200">
                          <a:solidFill>
                            <a:schemeClr val="lt1"/>
                          </a:solidFill>
                          <a:latin typeface="等线"/>
                        </a:defRPr>
                      </a:lvl8pPr>
                      <a:lvl9pPr marL="3657600" algn="l" defTabSz="914400" rtl="0" eaLnBrk="1" latinLnBrk="0" hangingPunct="1">
                        <a:defRPr sz="1800" b="1" kern="1200">
                          <a:solidFill>
                            <a:schemeClr val="lt1"/>
                          </a:solidFill>
                          <a:latin typeface="等线"/>
                        </a:defRPr>
                      </a:lvl9pPr>
                    </a:lstStyle>
                    <a:p>
                      <a:pPr marL="0" indent="0" algn="ctr" defTabSz="914400" rtl="0" eaLnBrk="1" fontAlgn="auto" latinLnBrk="0" hangingPunct="1">
                        <a:spcBef>
                          <a:spcPts val="600"/>
                        </a:spcBef>
                        <a:spcAft>
                          <a:spcPts val="600"/>
                        </a:spcAft>
                        <a:buNone/>
                      </a:pPr>
                      <a:r>
                        <a:rPr lang="zh-CN" altLang="en-US" sz="1800" b="1" kern="1200" dirty="0">
                          <a:solidFill>
                            <a:schemeClr val="lt1"/>
                          </a:solidFill>
                          <a:latin typeface="+mn-lt"/>
                          <a:ea typeface="+mn-ea"/>
                          <a:cs typeface="+mn-cs"/>
                        </a:rPr>
                        <a:t>     </a:t>
                      </a:r>
                      <a:r>
                        <a:rPr sz="1800" b="1" kern="1200" dirty="0" err="1">
                          <a:solidFill>
                            <a:schemeClr val="lt1"/>
                          </a:solidFill>
                          <a:latin typeface="+mn-lt"/>
                          <a:ea typeface="+mn-ea"/>
                          <a:cs typeface="+mn-cs"/>
                          <a:sym typeface="+mn-ea"/>
                        </a:rPr>
                        <a:t>正股盈亏</a:t>
                      </a:r>
                      <a:r>
                        <a:rPr sz="1800" b="1" kern="1200" dirty="0">
                          <a:solidFill>
                            <a:schemeClr val="lt1"/>
                          </a:solidFill>
                          <a:latin typeface="+mn-lt"/>
                          <a:ea typeface="+mn-ea"/>
                          <a:cs typeface="+mn-cs"/>
                          <a:sym typeface="+mn-ea"/>
                        </a:rPr>
                        <a:t> </a:t>
                      </a:r>
                      <a:r>
                        <a:rPr lang="zh-CN" altLang="en-US" sz="1800" b="1" kern="1200" dirty="0">
                          <a:solidFill>
                            <a:schemeClr val="lt1"/>
                          </a:solidFill>
                          <a:latin typeface="+mn-lt"/>
                          <a:ea typeface="+mn-ea"/>
                          <a:cs typeface="+mn-cs"/>
                        </a:rPr>
                        <a:t> </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等线"/>
                        </a:defRPr>
                      </a:lvl1pPr>
                      <a:lvl2pPr marL="457200" algn="l" defTabSz="914400" rtl="0" eaLnBrk="1" latinLnBrk="0" hangingPunct="1">
                        <a:defRPr sz="1800" b="1" kern="1200">
                          <a:solidFill>
                            <a:schemeClr val="lt1"/>
                          </a:solidFill>
                          <a:latin typeface="等线"/>
                        </a:defRPr>
                      </a:lvl2pPr>
                      <a:lvl3pPr marL="914400" algn="l" defTabSz="914400" rtl="0" eaLnBrk="1" latinLnBrk="0" hangingPunct="1">
                        <a:defRPr sz="1800" b="1" kern="1200">
                          <a:solidFill>
                            <a:schemeClr val="lt1"/>
                          </a:solidFill>
                          <a:latin typeface="等线"/>
                        </a:defRPr>
                      </a:lvl3pPr>
                      <a:lvl4pPr marL="1371600" algn="l" defTabSz="914400" rtl="0" eaLnBrk="1" latinLnBrk="0" hangingPunct="1">
                        <a:defRPr sz="1800" b="1" kern="1200">
                          <a:solidFill>
                            <a:schemeClr val="lt1"/>
                          </a:solidFill>
                          <a:latin typeface="等线"/>
                        </a:defRPr>
                      </a:lvl4pPr>
                      <a:lvl5pPr marL="1828800" algn="l" defTabSz="914400" rtl="0" eaLnBrk="1" latinLnBrk="0" hangingPunct="1">
                        <a:defRPr sz="1800" b="1" kern="1200">
                          <a:solidFill>
                            <a:schemeClr val="lt1"/>
                          </a:solidFill>
                          <a:latin typeface="等线"/>
                        </a:defRPr>
                      </a:lvl5pPr>
                      <a:lvl6pPr marL="2286000" algn="l" defTabSz="914400" rtl="0" eaLnBrk="1" latinLnBrk="0" hangingPunct="1">
                        <a:defRPr sz="1800" b="1" kern="1200">
                          <a:solidFill>
                            <a:schemeClr val="lt1"/>
                          </a:solidFill>
                          <a:latin typeface="等线"/>
                        </a:defRPr>
                      </a:lvl6pPr>
                      <a:lvl7pPr marL="2743200" algn="l" defTabSz="914400" rtl="0" eaLnBrk="1" latinLnBrk="0" hangingPunct="1">
                        <a:defRPr sz="1800" b="1" kern="1200">
                          <a:solidFill>
                            <a:schemeClr val="lt1"/>
                          </a:solidFill>
                          <a:latin typeface="等线"/>
                        </a:defRPr>
                      </a:lvl7pPr>
                      <a:lvl8pPr marL="3200400" algn="l" defTabSz="914400" rtl="0" eaLnBrk="1" latinLnBrk="0" hangingPunct="1">
                        <a:defRPr sz="1800" b="1" kern="1200">
                          <a:solidFill>
                            <a:schemeClr val="lt1"/>
                          </a:solidFill>
                          <a:latin typeface="等线"/>
                        </a:defRPr>
                      </a:lvl8pPr>
                      <a:lvl9pPr marL="3657600" algn="l" defTabSz="914400" rtl="0" eaLnBrk="1" latinLnBrk="0" hangingPunct="1">
                        <a:defRPr sz="1800" b="1" kern="1200">
                          <a:solidFill>
                            <a:schemeClr val="lt1"/>
                          </a:solidFill>
                          <a:latin typeface="等线"/>
                        </a:defRPr>
                      </a:lvl9pPr>
                    </a:lstStyle>
                    <a:p>
                      <a:pPr marL="0" indent="0" algn="ctr" defTabSz="914400" rtl="0" eaLnBrk="1" fontAlgn="auto" latinLnBrk="0" hangingPunct="1">
                        <a:spcBef>
                          <a:spcPts val="600"/>
                        </a:spcBef>
                        <a:spcAft>
                          <a:spcPts val="600"/>
                        </a:spcAft>
                        <a:buNone/>
                      </a:pPr>
                      <a:r>
                        <a:rPr lang="zh-CN" altLang="en-US" sz="1800" b="1" kern="1200" dirty="0">
                          <a:solidFill>
                            <a:schemeClr val="lt1"/>
                          </a:solidFill>
                          <a:latin typeface="+mn-lt"/>
                          <a:ea typeface="+mn-ea"/>
                          <a:cs typeface="+mn-cs"/>
                          <a:sym typeface="+mn-ea"/>
                        </a:rPr>
                        <a:t>总收益</a:t>
                      </a:r>
                      <a:endParaRPr lang="zh-CN" altLang="en-US" sz="1800" b="1" kern="1200" dirty="0">
                        <a:solidFill>
                          <a:schemeClr val="lt1"/>
                        </a:solidFill>
                        <a:latin typeface="+mn-lt"/>
                        <a:ea typeface="+mn-ea"/>
                        <a:cs typeface="+mn-cs"/>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10000"/>
                  </a:ext>
                </a:extLst>
              </a:tr>
              <a:tr h="365760">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zh-CN" altLang="en-US" sz="1800">
                          <a:sym typeface="+mn-ea"/>
                        </a:rPr>
                        <a:t>小于50亿 </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zh-CN" altLang="en-US" dirty="0"/>
                        <a:t>-1.45%</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zh-CN" altLang="en-US" dirty="0"/>
                        <a:t>-2.14%</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zh-CN" altLang="en-US"/>
                        <a:t>186.59  </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zh-CN" altLang="en-US" dirty="0"/>
                        <a:t>-115.93   </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zh-CN" altLang="en-US"/>
                        <a:t> 70.66    </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10001"/>
                  </a:ext>
                </a:extLst>
              </a:tr>
              <a:tr h="365760">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en-US" altLang="zh-CN" dirty="0"/>
                        <a:t>50-100亿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zh-CN" altLang="en-US" dirty="0"/>
                        <a:t>-1.30%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zh-CN" altLang="en-US" dirty="0"/>
                        <a:t>   -1.55%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zh-CN" altLang="en-US" dirty="0"/>
                        <a:t>181.37</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zh-CN" altLang="en-US"/>
                        <a:t> -81.67</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zh-CN" altLang="en-US"/>
                        <a:t>99.70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10002"/>
                  </a:ext>
                </a:extLst>
              </a:tr>
              <a:tr h="365760">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en-US" altLang="zh-CN" dirty="0"/>
                        <a:t>100-500亿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zh-CN" altLang="en-US"/>
                        <a:t> -1.02%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zh-CN" altLang="en-US"/>
                        <a:t>-1.29%</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zh-CN" altLang="en-US" dirty="0"/>
                        <a:t> 217.11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zh-CN" altLang="en-US" dirty="0"/>
                        <a:t>-114.84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zh-CN" altLang="en-US"/>
                        <a:t> 102.27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10003"/>
                  </a:ext>
                </a:extLst>
              </a:tr>
              <a:tr h="365760">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en-US" altLang="zh-CN"/>
                        <a:t>500亿以上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t>-0.81%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t> -1.09%</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zh-CN" altLang="en-US"/>
                        <a:t> 245.51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zh-CN" altLang="en-US" dirty="0"/>
                        <a:t>-124.19</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zh-CN" altLang="en-US" dirty="0"/>
                        <a:t> 121.32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10004"/>
                  </a:ext>
                </a:extLst>
              </a:tr>
            </a:tbl>
          </a:graphicData>
        </a:graphic>
      </p:graphicFrame>
      <p:sp>
        <p:nvSpPr>
          <p:cNvPr id="5" name="标题 1">
            <a:extLst>
              <a:ext uri="{FF2B5EF4-FFF2-40B4-BE49-F238E27FC236}">
                <a16:creationId xmlns:a16="http://schemas.microsoft.com/office/drawing/2014/main" id="{C2F7D6FA-9D30-7F2E-D304-A93D612FC81C}"/>
              </a:ext>
            </a:extLst>
          </p:cNvPr>
          <p:cNvSpPr txBox="1">
            <a:spLocks/>
          </p:cNvSpPr>
          <p:nvPr/>
        </p:nvSpPr>
        <p:spPr>
          <a:xfrm>
            <a:off x="567489" y="211327"/>
            <a:ext cx="10717137" cy="705600"/>
          </a:xfrm>
          <a:prstGeom prst="rect">
            <a:avLst/>
          </a:prstGeom>
        </p:spPr>
        <p:txBody>
          <a:bodyPr vert="horz" lIns="90000" tIns="46800" rIns="90000" bIns="46800" rtlCol="0" anchor="b" anchorCtr="0">
            <a:normAutofit fontScale="77500" lnSpcReduction="20000"/>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mj-lt"/>
                <a:ea typeface="+mj-ea"/>
                <a:cs typeface="+mj-cs"/>
              </a:defRPr>
            </a:lvl1pPr>
          </a:lstStyle>
          <a:p>
            <a:pPr algn="l"/>
            <a:r>
              <a:rPr kumimoji="1" lang="en-US" altLang="zh-CN" dirty="0"/>
              <a:t>Stock Market Value</a:t>
            </a:r>
            <a:endParaRPr kumimoji="1" lang="zh-CN" altLang="en-US" dirty="0"/>
          </a:p>
        </p:txBody>
      </p:sp>
    </p:spTree>
    <p:custDataLst>
      <p:tags r:id="rId1"/>
    </p:custDataLst>
    <p:extLst>
      <p:ext uri="{BB962C8B-B14F-4D97-AF65-F5344CB8AC3E}">
        <p14:creationId xmlns:p14="http://schemas.microsoft.com/office/powerpoint/2010/main" val="2220623897"/>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0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000" b="0" i="0" u="none" strike="noStrike" kern="1200" cap="none" spc="0" normalizeH="0" baseline="0" noProof="0" dirty="0">
              <a:ln>
                <a:noFill/>
              </a:ln>
              <a:solidFill>
                <a:prstClr val="black">
                  <a:tint val="75000"/>
                </a:prstClr>
              </a:solidFill>
              <a:effectLst/>
              <a:uLnTx/>
              <a:uFillTx/>
              <a:latin typeface="Arial"/>
              <a:ea typeface="微软雅黑"/>
              <a:cs typeface="+mn-cs"/>
            </a:endParaRPr>
          </a:p>
        </p:txBody>
      </p:sp>
      <p:sp>
        <p:nvSpPr>
          <p:cNvPr id="6" name="文本框 5">
            <a:extLst>
              <a:ext uri="{FF2B5EF4-FFF2-40B4-BE49-F238E27FC236}">
                <a16:creationId xmlns:a16="http://schemas.microsoft.com/office/drawing/2014/main" id="{FA0CEE72-42AA-9E45-D4F2-D186E3E8DC89}"/>
              </a:ext>
            </a:extLst>
          </p:cNvPr>
          <p:cNvSpPr txBox="1"/>
          <p:nvPr/>
        </p:nvSpPr>
        <p:spPr>
          <a:xfrm>
            <a:off x="708910" y="1251933"/>
            <a:ext cx="10717137"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dirty="0">
                <a:latin typeface="Times New Roman" panose="02020603050405020304" pitchFamily="18" charset="0"/>
                <a:cs typeface="Times New Roman" panose="02020603050405020304" pitchFamily="18" charset="0"/>
              </a:rPr>
              <a:t>The shareholders’ allotment ratio refers to the exact numbers of convertible bond the original shareholders can own after the issuance of the convertible bond. The formula to calculate this ratio is that the numbers of CB owned by the original shareholders dividend by the total CB issuance numbers. What’s more, we find out that the exact ratio of CB can be sorted out by python from 2019 to 2022,which is shown as below:</a:t>
            </a:r>
          </a:p>
        </p:txBody>
      </p:sp>
      <p:sp>
        <p:nvSpPr>
          <p:cNvPr id="3" name="标题 1">
            <a:extLst>
              <a:ext uri="{FF2B5EF4-FFF2-40B4-BE49-F238E27FC236}">
                <a16:creationId xmlns:a16="http://schemas.microsoft.com/office/drawing/2014/main" id="{7FFF39D9-2850-684F-6958-87A92B934B12}"/>
              </a:ext>
            </a:extLst>
          </p:cNvPr>
          <p:cNvSpPr txBox="1">
            <a:spLocks/>
          </p:cNvSpPr>
          <p:nvPr/>
        </p:nvSpPr>
        <p:spPr>
          <a:xfrm>
            <a:off x="278731" y="1438548"/>
            <a:ext cx="10717137" cy="705600"/>
          </a:xfrm>
          <a:prstGeom prst="rect">
            <a:avLst/>
          </a:prstGeom>
        </p:spPr>
        <p:txBody>
          <a:bodyPr vert="horz" lIns="90000" tIns="46800" rIns="90000" bIns="46800" rtlCol="0" anchor="b" anchorCtr="0">
            <a:normAutofit fontScale="77500" lnSpcReduction="20000"/>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mj-lt"/>
                <a:ea typeface="+mj-ea"/>
                <a:cs typeface="+mj-cs"/>
              </a:defRPr>
            </a:lvl1pPr>
          </a:lstStyle>
          <a:p>
            <a:pPr algn="l"/>
            <a:endParaRPr kumimoji="1" lang="zh-CN" altLang="en-US" dirty="0"/>
          </a:p>
        </p:txBody>
      </p:sp>
      <p:sp>
        <p:nvSpPr>
          <p:cNvPr id="12" name="标题 1">
            <a:extLst>
              <a:ext uri="{FF2B5EF4-FFF2-40B4-BE49-F238E27FC236}">
                <a16:creationId xmlns:a16="http://schemas.microsoft.com/office/drawing/2014/main" id="{D88CC473-886C-09E9-EE88-D8F1D4815B44}"/>
              </a:ext>
            </a:extLst>
          </p:cNvPr>
          <p:cNvSpPr txBox="1">
            <a:spLocks/>
          </p:cNvSpPr>
          <p:nvPr/>
        </p:nvSpPr>
        <p:spPr>
          <a:xfrm>
            <a:off x="567489" y="211327"/>
            <a:ext cx="10717137" cy="705600"/>
          </a:xfrm>
          <a:prstGeom prst="rect">
            <a:avLst/>
          </a:prstGeom>
        </p:spPr>
        <p:txBody>
          <a:bodyPr vert="horz" lIns="90000" tIns="46800" rIns="90000" bIns="46800" rtlCol="0" anchor="b" anchorCtr="0">
            <a:normAutofit fontScale="77500" lnSpcReduction="20000"/>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mj-lt"/>
                <a:ea typeface="+mj-ea"/>
                <a:cs typeface="+mj-cs"/>
              </a:defRPr>
            </a:lvl1pPr>
          </a:lstStyle>
          <a:p>
            <a:pPr algn="l"/>
            <a:endParaRPr kumimoji="1" lang="zh-CN" altLang="en-US" dirty="0"/>
          </a:p>
        </p:txBody>
      </p:sp>
      <p:sp>
        <p:nvSpPr>
          <p:cNvPr id="16" name="标题 1">
            <a:extLst>
              <a:ext uri="{FF2B5EF4-FFF2-40B4-BE49-F238E27FC236}">
                <a16:creationId xmlns:a16="http://schemas.microsoft.com/office/drawing/2014/main" id="{A9537292-EA6D-EB0C-923D-81068CC67546}"/>
              </a:ext>
            </a:extLst>
          </p:cNvPr>
          <p:cNvSpPr txBox="1">
            <a:spLocks/>
          </p:cNvSpPr>
          <p:nvPr/>
        </p:nvSpPr>
        <p:spPr>
          <a:xfrm>
            <a:off x="737431" y="349096"/>
            <a:ext cx="10717137" cy="705600"/>
          </a:xfrm>
          <a:prstGeom prst="rect">
            <a:avLst/>
          </a:prstGeom>
        </p:spPr>
        <p:txBody>
          <a:bodyPr vert="horz" lIns="90000" tIns="46800" rIns="90000" bIns="46800" rtlCol="0" anchor="b" anchorCtr="0">
            <a:normAutofit fontScale="77500" lnSpcReduction="20000"/>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mj-lt"/>
                <a:ea typeface="+mj-ea"/>
                <a:cs typeface="+mj-cs"/>
              </a:defRPr>
            </a:lvl1pPr>
          </a:lstStyle>
          <a:p>
            <a:pPr algn="l"/>
            <a:r>
              <a:rPr kumimoji="1" lang="en-US" altLang="zh-CN" dirty="0"/>
              <a:t>Shareholders’ allotment ratio</a:t>
            </a:r>
            <a:endParaRPr kumimoji="1" lang="zh-CN" altLang="en-US" dirty="0"/>
          </a:p>
        </p:txBody>
      </p:sp>
      <p:pic>
        <p:nvPicPr>
          <p:cNvPr id="22" name="图片 21">
            <a:extLst>
              <a:ext uri="{FF2B5EF4-FFF2-40B4-BE49-F238E27FC236}">
                <a16:creationId xmlns:a16="http://schemas.microsoft.com/office/drawing/2014/main" id="{5B33B76A-B69E-E7F8-9910-56844BDDA773}"/>
              </a:ext>
            </a:extLst>
          </p:cNvPr>
          <p:cNvPicPr>
            <a:picLocks noChangeAspect="1"/>
          </p:cNvPicPr>
          <p:nvPr/>
        </p:nvPicPr>
        <p:blipFill>
          <a:blip r:embed="rId3"/>
          <a:stretch>
            <a:fillRect/>
          </a:stretch>
        </p:blipFill>
        <p:spPr>
          <a:xfrm>
            <a:off x="651872" y="3307472"/>
            <a:ext cx="10774175" cy="2747631"/>
          </a:xfrm>
          <a:prstGeom prst="rect">
            <a:avLst/>
          </a:prstGeom>
        </p:spPr>
      </p:pic>
    </p:spTree>
    <p:custDataLst>
      <p:tags r:id="rId1"/>
    </p:custDataLst>
    <p:extLst>
      <p:ext uri="{BB962C8B-B14F-4D97-AF65-F5344CB8AC3E}">
        <p14:creationId xmlns:p14="http://schemas.microsoft.com/office/powerpoint/2010/main" val="3159591976"/>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
            <a:extLst>
              <a:ext uri="{FF2B5EF4-FFF2-40B4-BE49-F238E27FC236}">
                <a16:creationId xmlns:a16="http://schemas.microsoft.com/office/drawing/2014/main" id="{400EED4F-CB8D-A895-3EB6-65C2103530E4}"/>
              </a:ext>
            </a:extLst>
          </p:cNvPr>
          <p:cNvSpPr txBox="1"/>
          <p:nvPr/>
        </p:nvSpPr>
        <p:spPr>
          <a:xfrm>
            <a:off x="737431" y="4313101"/>
            <a:ext cx="10867737" cy="156966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88900" algn="just" defTabSz="914400" rtl="0" eaLnBrk="1" fontAlgn="auto" latinLnBrk="0" hangingPunct="1">
              <a:lnSpc>
                <a:spcPct val="100000"/>
              </a:lnSpc>
              <a:spcBef>
                <a:spcPts val="0"/>
              </a:spcBef>
              <a:spcAft>
                <a:spcPts val="0"/>
              </a:spcAft>
              <a:buClrTx/>
              <a:buSzTx/>
              <a:buFontTx/>
              <a:buNone/>
              <a:tabLst/>
              <a:defRPr/>
            </a:pPr>
            <a:r>
              <a:rPr kumimoji="1" lang="en-US" altLang="zh-CN" sz="2400" dirty="0">
                <a:latin typeface="Times New Roman" panose="02020603050405020304" pitchFamily="18" charset="0"/>
                <a:cs typeface="Times New Roman" panose="02020603050405020304" pitchFamily="18" charset="0"/>
              </a:rPr>
              <a:t>we can tell that the shareholder’s allotment ratio can also offer a positive impact on the profits of CB. We manipulate python to get the result turning out that the more the allotment ratio, the more profits the CB investors can get. The below chart can exactly explain the assumption.</a:t>
            </a:r>
            <a:endParaRPr kumimoji="1" lang="zh-CN" altLang="zh-CN" sz="2400" dirty="0">
              <a:latin typeface="Times New Roman" panose="02020603050405020304" pitchFamily="18" charset="0"/>
              <a:cs typeface="Times New Roman" panose="02020603050405020304" pitchFamily="18" charset="0"/>
            </a:endParaRPr>
          </a:p>
        </p:txBody>
      </p:sp>
      <p:sp>
        <p:nvSpPr>
          <p:cNvPr id="6" name="标题 1">
            <a:extLst>
              <a:ext uri="{FF2B5EF4-FFF2-40B4-BE49-F238E27FC236}">
                <a16:creationId xmlns:a16="http://schemas.microsoft.com/office/drawing/2014/main" id="{45D13CD6-2461-7923-E18E-4C6DF72DDD59}"/>
              </a:ext>
            </a:extLst>
          </p:cNvPr>
          <p:cNvSpPr txBox="1">
            <a:spLocks/>
          </p:cNvSpPr>
          <p:nvPr/>
        </p:nvSpPr>
        <p:spPr>
          <a:xfrm>
            <a:off x="737431" y="349096"/>
            <a:ext cx="10717137" cy="705600"/>
          </a:xfrm>
          <a:prstGeom prst="rect">
            <a:avLst/>
          </a:prstGeom>
        </p:spPr>
        <p:txBody>
          <a:bodyPr vert="horz" lIns="90000" tIns="46800" rIns="90000" bIns="46800" rtlCol="0" anchor="b" anchorCtr="0">
            <a:normAutofit fontScale="77500" lnSpcReduction="20000"/>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mj-lt"/>
                <a:ea typeface="+mj-ea"/>
                <a:cs typeface="+mj-cs"/>
              </a:defRPr>
            </a:lvl1pPr>
          </a:lstStyle>
          <a:p>
            <a:pPr algn="l"/>
            <a:r>
              <a:rPr kumimoji="1" lang="en-US" altLang="zh-CN" dirty="0"/>
              <a:t>Shareholders’ allotment ratio</a:t>
            </a:r>
            <a:endParaRPr kumimoji="1" lang="zh-CN" altLang="en-US" dirty="0"/>
          </a:p>
        </p:txBody>
      </p:sp>
      <p:graphicFrame>
        <p:nvGraphicFramePr>
          <p:cNvPr id="2" name="表格 1">
            <a:extLst>
              <a:ext uri="{FF2B5EF4-FFF2-40B4-BE49-F238E27FC236}">
                <a16:creationId xmlns:a16="http://schemas.microsoft.com/office/drawing/2014/main" id="{0C59C92F-8A33-5FB8-0FA7-49ED843E4C96}"/>
              </a:ext>
            </a:extLst>
          </p:cNvPr>
          <p:cNvGraphicFramePr>
            <a:graphicFrameLocks noGrp="1"/>
          </p:cNvGraphicFramePr>
          <p:nvPr>
            <p:extLst>
              <p:ext uri="{D42A27DB-BD31-4B8C-83A1-F6EECF244321}">
                <p14:modId xmlns:p14="http://schemas.microsoft.com/office/powerpoint/2010/main" val="3601637576"/>
              </p:ext>
            </p:extLst>
          </p:nvPr>
        </p:nvGraphicFramePr>
        <p:xfrm>
          <a:off x="737431" y="1225306"/>
          <a:ext cx="10717136" cy="2917185"/>
        </p:xfrm>
        <a:graphic>
          <a:graphicData uri="http://schemas.openxmlformats.org/drawingml/2006/table">
            <a:tbl>
              <a:tblPr/>
              <a:tblGrid>
                <a:gridCol w="2426520">
                  <a:extLst>
                    <a:ext uri="{9D8B030D-6E8A-4147-A177-3AD203B41FA5}">
                      <a16:colId xmlns:a16="http://schemas.microsoft.com/office/drawing/2014/main" val="3077300556"/>
                    </a:ext>
                  </a:extLst>
                </a:gridCol>
                <a:gridCol w="1840112">
                  <a:extLst>
                    <a:ext uri="{9D8B030D-6E8A-4147-A177-3AD203B41FA5}">
                      <a16:colId xmlns:a16="http://schemas.microsoft.com/office/drawing/2014/main" val="1765301420"/>
                    </a:ext>
                  </a:extLst>
                </a:gridCol>
                <a:gridCol w="1354808">
                  <a:extLst>
                    <a:ext uri="{9D8B030D-6E8A-4147-A177-3AD203B41FA5}">
                      <a16:colId xmlns:a16="http://schemas.microsoft.com/office/drawing/2014/main" val="3593033180"/>
                    </a:ext>
                  </a:extLst>
                </a:gridCol>
                <a:gridCol w="1557018">
                  <a:extLst>
                    <a:ext uri="{9D8B030D-6E8A-4147-A177-3AD203B41FA5}">
                      <a16:colId xmlns:a16="http://schemas.microsoft.com/office/drawing/2014/main" val="1468405651"/>
                    </a:ext>
                  </a:extLst>
                </a:gridCol>
                <a:gridCol w="1435692">
                  <a:extLst>
                    <a:ext uri="{9D8B030D-6E8A-4147-A177-3AD203B41FA5}">
                      <a16:colId xmlns:a16="http://schemas.microsoft.com/office/drawing/2014/main" val="2949195868"/>
                    </a:ext>
                  </a:extLst>
                </a:gridCol>
                <a:gridCol w="1051493">
                  <a:extLst>
                    <a:ext uri="{9D8B030D-6E8A-4147-A177-3AD203B41FA5}">
                      <a16:colId xmlns:a16="http://schemas.microsoft.com/office/drawing/2014/main" val="2135330984"/>
                    </a:ext>
                  </a:extLst>
                </a:gridCol>
                <a:gridCol w="1051493">
                  <a:extLst>
                    <a:ext uri="{9D8B030D-6E8A-4147-A177-3AD203B41FA5}">
                      <a16:colId xmlns:a16="http://schemas.microsoft.com/office/drawing/2014/main" val="3341611205"/>
                    </a:ext>
                  </a:extLst>
                </a:gridCol>
              </a:tblGrid>
              <a:tr h="484209">
                <a:tc>
                  <a:txBody>
                    <a:bodyPr/>
                    <a:lstStyle/>
                    <a:p>
                      <a:pPr algn="ctr" fontAlgn="ctr"/>
                      <a:r>
                        <a:rPr lang="zh-CN" altLang="en-US" sz="2400" b="0" i="0" u="none" strike="noStrike" dirty="0">
                          <a:solidFill>
                            <a:srgbClr val="000000"/>
                          </a:solidFill>
                          <a:effectLst/>
                          <a:latin typeface="等线" panose="02010600030101010101" pitchFamily="2" charset="-122"/>
                          <a:ea typeface="等线" panose="02010600030101010101" pitchFamily="2" charset="-122"/>
                        </a:rPr>
                        <a:t>股东配售比例</a:t>
                      </a:r>
                      <a:endParaRPr lang="zh-CN" altLang="en-US" sz="240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70C0"/>
                    </a:solidFill>
                  </a:tcPr>
                </a:tc>
                <a:tc>
                  <a:txBody>
                    <a:bodyPr/>
                    <a:lstStyle/>
                    <a:p>
                      <a:pPr algn="ctr" fontAlgn="ctr"/>
                      <a:r>
                        <a:rPr lang="en-US" sz="2400" b="0" i="0" u="none" strike="noStrike" dirty="0">
                          <a:solidFill>
                            <a:srgbClr val="000000"/>
                          </a:solidFill>
                          <a:effectLst/>
                          <a:latin typeface="Times New Roman" panose="02020603050405020304" pitchFamily="18" charset="0"/>
                          <a:ea typeface="等线" panose="02010600030101010101" pitchFamily="2" charset="-122"/>
                        </a:rPr>
                        <a:t>T-2</a:t>
                      </a:r>
                      <a:r>
                        <a:rPr lang="zh-CN" altLang="en-US" sz="2400" b="0" i="0" u="none" strike="noStrike" dirty="0">
                          <a:solidFill>
                            <a:srgbClr val="000000"/>
                          </a:solidFill>
                          <a:effectLst/>
                          <a:latin typeface="等线" panose="02010600030101010101" pitchFamily="2" charset="-122"/>
                          <a:ea typeface="等线" panose="02010600030101010101" pitchFamily="2" charset="-122"/>
                        </a:rPr>
                        <a:t>日至</a:t>
                      </a:r>
                      <a:r>
                        <a:rPr lang="en-US" sz="2400" b="0" i="0" u="none" strike="noStrike" dirty="0">
                          <a:solidFill>
                            <a:srgbClr val="000000"/>
                          </a:solidFill>
                          <a:effectLst/>
                          <a:latin typeface="Times New Roman" panose="02020603050405020304" pitchFamily="18" charset="0"/>
                          <a:ea typeface="等线" panose="02010600030101010101" pitchFamily="2" charset="-122"/>
                        </a:rPr>
                        <a:t>T</a:t>
                      </a:r>
                      <a:r>
                        <a:rPr lang="zh-CN" altLang="en-US" sz="2400" b="0" i="0" u="none" strike="noStrike" dirty="0">
                          <a:solidFill>
                            <a:srgbClr val="000000"/>
                          </a:solidFill>
                          <a:effectLst/>
                          <a:latin typeface="等线" panose="02010600030101010101" pitchFamily="2" charset="-122"/>
                          <a:ea typeface="等线" panose="02010600030101010101" pitchFamily="2" charset="-122"/>
                        </a:rPr>
                        <a:t>日</a:t>
                      </a:r>
                      <a:endParaRPr lang="zh-CN" altLang="en-US" sz="240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70C0"/>
                    </a:solidFill>
                  </a:tcPr>
                </a:tc>
                <a:tc>
                  <a:txBody>
                    <a:bodyPr/>
                    <a:lstStyle/>
                    <a:p>
                      <a:pPr algn="ctr" fontAlgn="ctr"/>
                      <a:r>
                        <a:rPr lang="en-US" sz="2400" b="0" i="0" u="none" strike="noStrike" dirty="0">
                          <a:solidFill>
                            <a:srgbClr val="000000"/>
                          </a:solidFill>
                          <a:effectLst/>
                          <a:latin typeface="Times New Roman" panose="02020603050405020304" pitchFamily="18" charset="0"/>
                          <a:ea typeface="等线" panose="02010600030101010101" pitchFamily="2" charset="-122"/>
                        </a:rPr>
                        <a:t>T</a:t>
                      </a:r>
                      <a:r>
                        <a:rPr lang="zh-CN" altLang="en-US" sz="2400" b="0" i="0" u="none" strike="noStrike" dirty="0">
                          <a:solidFill>
                            <a:srgbClr val="000000"/>
                          </a:solidFill>
                          <a:effectLst/>
                          <a:latin typeface="等线" panose="02010600030101010101" pitchFamily="2" charset="-122"/>
                          <a:ea typeface="等线" panose="02010600030101010101" pitchFamily="2" charset="-122"/>
                        </a:rPr>
                        <a:t>日</a:t>
                      </a:r>
                      <a:endParaRPr lang="zh-CN" altLang="en-US" sz="240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70C0"/>
                    </a:solidFill>
                  </a:tcPr>
                </a:tc>
                <a:tc>
                  <a:txBody>
                    <a:bodyPr/>
                    <a:lstStyle/>
                    <a:p>
                      <a:pPr algn="ctr" fontAlgn="ctr"/>
                      <a:r>
                        <a:rPr lang="zh-CN" altLang="en-US" sz="2400" b="0" i="0" u="none" strike="noStrike" dirty="0">
                          <a:solidFill>
                            <a:srgbClr val="000000"/>
                          </a:solidFill>
                          <a:effectLst/>
                          <a:latin typeface="等线" panose="02010600030101010101" pitchFamily="2" charset="-122"/>
                          <a:ea typeface="等线" panose="02010600030101010101" pitchFamily="2" charset="-122"/>
                        </a:rPr>
                        <a:t>转债盈亏</a:t>
                      </a:r>
                      <a:endParaRPr lang="zh-CN" altLang="en-US" sz="240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70C0"/>
                    </a:solidFill>
                  </a:tcPr>
                </a:tc>
                <a:tc>
                  <a:txBody>
                    <a:bodyPr/>
                    <a:lstStyle/>
                    <a:p>
                      <a:pPr algn="ctr" fontAlgn="ctr"/>
                      <a:r>
                        <a:rPr lang="zh-CN" altLang="en-US" sz="2400" b="0" i="0" u="none" strike="noStrike" dirty="0">
                          <a:solidFill>
                            <a:srgbClr val="000000"/>
                          </a:solidFill>
                          <a:effectLst/>
                          <a:latin typeface="等线" panose="02010600030101010101" pitchFamily="2" charset="-122"/>
                          <a:ea typeface="等线" panose="02010600030101010101" pitchFamily="2" charset="-122"/>
                        </a:rPr>
                        <a:t>正股盈亏</a:t>
                      </a:r>
                      <a:endParaRPr lang="zh-CN" altLang="en-US" sz="240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70C0"/>
                    </a:solidFill>
                  </a:tcPr>
                </a:tc>
                <a:tc>
                  <a:txBody>
                    <a:bodyPr/>
                    <a:lstStyle/>
                    <a:p>
                      <a:pPr algn="ctr" fontAlgn="ctr"/>
                      <a:r>
                        <a:rPr lang="zh-CN" altLang="en-US" sz="2400" b="0" i="0" u="none" strike="noStrike" dirty="0">
                          <a:solidFill>
                            <a:srgbClr val="000000"/>
                          </a:solidFill>
                          <a:effectLst/>
                          <a:latin typeface="等线" panose="02010600030101010101" pitchFamily="2" charset="-122"/>
                          <a:ea typeface="等线" panose="02010600030101010101" pitchFamily="2" charset="-122"/>
                        </a:rPr>
                        <a:t>总收益</a:t>
                      </a:r>
                      <a:endParaRPr lang="zh-CN" altLang="en-US" sz="240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70C0"/>
                    </a:solidFill>
                  </a:tcPr>
                </a:tc>
                <a:tc>
                  <a:txBody>
                    <a:bodyPr/>
                    <a:lstStyle/>
                    <a:p>
                      <a:pPr algn="ctr" fontAlgn="ctr"/>
                      <a:r>
                        <a:rPr lang="zh-CN" altLang="en-US" sz="2400" b="0" i="0" u="none" strike="noStrike" dirty="0">
                          <a:solidFill>
                            <a:srgbClr val="000000"/>
                          </a:solidFill>
                          <a:effectLst/>
                          <a:latin typeface="等线" panose="02010600030101010101" pitchFamily="2" charset="-122"/>
                          <a:ea typeface="等线" panose="02010600030101010101" pitchFamily="2" charset="-122"/>
                        </a:rPr>
                        <a:t>数量</a:t>
                      </a:r>
                      <a:endParaRPr lang="zh-CN" altLang="en-US" sz="240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70C0"/>
                    </a:solidFill>
                  </a:tcPr>
                </a:tc>
                <a:extLst>
                  <a:ext uri="{0D108BD9-81ED-4DB2-BD59-A6C34878D82A}">
                    <a16:rowId xmlns:a16="http://schemas.microsoft.com/office/drawing/2014/main" val="3722989216"/>
                  </a:ext>
                </a:extLst>
              </a:tr>
              <a:tr h="347568">
                <a:tc>
                  <a:txBody>
                    <a:bodyPr/>
                    <a:lstStyle/>
                    <a:p>
                      <a:pPr algn="ctr" fontAlgn="ctr"/>
                      <a:r>
                        <a:rPr lang="zh-CN" altLang="en-US" sz="2000" b="0" i="0" u="none" strike="noStrike" dirty="0">
                          <a:solidFill>
                            <a:srgbClr val="000000"/>
                          </a:solidFill>
                          <a:effectLst/>
                          <a:latin typeface="等线" panose="02010600030101010101" pitchFamily="2" charset="-122"/>
                          <a:ea typeface="等线" panose="02010600030101010101" pitchFamily="2" charset="-122"/>
                        </a:rPr>
                        <a:t>小于</a:t>
                      </a: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40%</a:t>
                      </a:r>
                    </a:p>
                  </a:txBody>
                  <a:tcPr marL="6350" marR="6350" marT="6350"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-0.84%</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-1.06%</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120</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-126.33</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-6.33</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ctr" fontAlgn="ct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118</a:t>
                      </a:r>
                    </a:p>
                  </a:txBody>
                  <a:tcPr marL="6350" marR="6350" marT="635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extLst>
                  <a:ext uri="{0D108BD9-81ED-4DB2-BD59-A6C34878D82A}">
                    <a16:rowId xmlns:a16="http://schemas.microsoft.com/office/drawing/2014/main" val="437589342"/>
                  </a:ext>
                </a:extLst>
              </a:tr>
              <a:tr h="347568">
                <a:tc>
                  <a:txBody>
                    <a:bodyPr/>
                    <a:lstStyle/>
                    <a:p>
                      <a:pPr algn="ctr" fontAlgn="ct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40%-50%</a:t>
                      </a:r>
                    </a:p>
                  </a:txBody>
                  <a:tcPr marL="6350" marR="6350" marT="6350"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ct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-0.67%</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-0.87%</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151.2</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-7.11</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144.09</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44</a:t>
                      </a:r>
                    </a:p>
                  </a:txBody>
                  <a:tcPr marL="6350" marR="6350" marT="635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2770928067"/>
                  </a:ext>
                </a:extLst>
              </a:tr>
              <a:tr h="347568">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50%-60%</a:t>
                      </a:r>
                    </a:p>
                  </a:txBody>
                  <a:tcPr marL="6350" marR="6350" marT="6350"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ctr" fontAlgn="ct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-1.52%</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ctr" fontAlgn="ct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-1.86%</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173.9</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-102.63</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71.27</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63</a:t>
                      </a:r>
                    </a:p>
                  </a:txBody>
                  <a:tcPr marL="6350" marR="6350" marT="635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extLst>
                  <a:ext uri="{0D108BD9-81ED-4DB2-BD59-A6C34878D82A}">
                    <a16:rowId xmlns:a16="http://schemas.microsoft.com/office/drawing/2014/main" val="470499736"/>
                  </a:ext>
                </a:extLst>
              </a:tr>
              <a:tr h="347568">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60%-70%</a:t>
                      </a:r>
                    </a:p>
                  </a:txBody>
                  <a:tcPr marL="6350" marR="6350" marT="6350"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ct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-1.87%</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ct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-2.13%</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246.16</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ct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-237.1</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9.05</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105</a:t>
                      </a:r>
                    </a:p>
                  </a:txBody>
                  <a:tcPr marL="6350" marR="6350" marT="635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4102296606"/>
                  </a:ext>
                </a:extLst>
              </a:tr>
              <a:tr h="347568">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70%-80%</a:t>
                      </a:r>
                    </a:p>
                  </a:txBody>
                  <a:tcPr marL="6350" marR="6350" marT="6350"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-0.99%</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ctr" fontAlgn="ct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-1.65%</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233.63</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ctr" fontAlgn="ct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-78.71</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ctr" fontAlgn="ct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154.92</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119</a:t>
                      </a:r>
                    </a:p>
                  </a:txBody>
                  <a:tcPr marL="6350" marR="6350" marT="635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extLst>
                  <a:ext uri="{0D108BD9-81ED-4DB2-BD59-A6C34878D82A}">
                    <a16:rowId xmlns:a16="http://schemas.microsoft.com/office/drawing/2014/main" val="3295473480"/>
                  </a:ext>
                </a:extLst>
              </a:tr>
              <a:tr h="347568">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80%-90%</a:t>
                      </a:r>
                    </a:p>
                  </a:txBody>
                  <a:tcPr marL="6350" marR="6350" marT="6350"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-1.18%</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ct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-1.80%</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ct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240.54</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-35.43</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ct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205.12</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ct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92</a:t>
                      </a:r>
                    </a:p>
                  </a:txBody>
                  <a:tcPr marL="6350" marR="6350" marT="635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2297861998"/>
                  </a:ext>
                </a:extLst>
              </a:tr>
              <a:tr h="347568">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90%</a:t>
                      </a:r>
                      <a:r>
                        <a:rPr lang="zh-CN" altLang="en-US" sz="2000" b="0" i="0" u="none" strike="noStrike">
                          <a:solidFill>
                            <a:srgbClr val="000000"/>
                          </a:solidFill>
                          <a:effectLst/>
                          <a:latin typeface="等线" panose="02010600030101010101" pitchFamily="2" charset="-122"/>
                          <a:ea typeface="等线" panose="02010600030101010101" pitchFamily="2" charset="-122"/>
                        </a:rPr>
                        <a:t>以上</a:t>
                      </a:r>
                      <a:endParaRPr lang="zh-CN" altLang="en-US" sz="200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9E1F2"/>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-1.52%</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9E1F2"/>
                    </a:solidFill>
                  </a:tcPr>
                </a:tc>
                <a:tc>
                  <a:txBody>
                    <a:bodyPr/>
                    <a:lstStyle/>
                    <a:p>
                      <a:pPr algn="ctr" fontAlgn="ct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-1.61%</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9E1F2"/>
                    </a:solidFill>
                  </a:tcPr>
                </a:tc>
                <a:tc>
                  <a:txBody>
                    <a:bodyPr/>
                    <a:lstStyle/>
                    <a:p>
                      <a:pPr algn="ctr" fontAlgn="ct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276.27</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9E1F2"/>
                    </a:solidFill>
                  </a:tcPr>
                </a:tc>
                <a:tc>
                  <a:txBody>
                    <a:bodyPr/>
                    <a:lstStyle/>
                    <a:p>
                      <a:pPr algn="ctr" fontAlgn="ct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-46.33</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9E1F2"/>
                    </a:solidFill>
                  </a:tcPr>
                </a:tc>
                <a:tc>
                  <a:txBody>
                    <a:bodyPr/>
                    <a:lstStyle/>
                    <a:p>
                      <a:pPr algn="ctr" fontAlgn="ct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229.95</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9E1F2"/>
                    </a:solidFill>
                  </a:tcPr>
                </a:tc>
                <a:tc>
                  <a:txBody>
                    <a:bodyPr/>
                    <a:lstStyle/>
                    <a:p>
                      <a:pPr algn="ctr" fontAlgn="ct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17</a:t>
                      </a:r>
                    </a:p>
                  </a:txBody>
                  <a:tcPr marL="6350" marR="6350" marT="635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D9E1F2"/>
                    </a:solidFill>
                  </a:tcPr>
                </a:tc>
                <a:extLst>
                  <a:ext uri="{0D108BD9-81ED-4DB2-BD59-A6C34878D82A}">
                    <a16:rowId xmlns:a16="http://schemas.microsoft.com/office/drawing/2014/main" val="1418111293"/>
                  </a:ext>
                </a:extLst>
              </a:tr>
            </a:tbl>
          </a:graphicData>
        </a:graphic>
      </p:graphicFrame>
    </p:spTree>
    <p:extLst>
      <p:ext uri="{BB962C8B-B14F-4D97-AF65-F5344CB8AC3E}">
        <p14:creationId xmlns:p14="http://schemas.microsoft.com/office/powerpoint/2010/main" val="40952175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1">
            <a:extLst>
              <a:ext uri="{FF2B5EF4-FFF2-40B4-BE49-F238E27FC236}">
                <a16:creationId xmlns:a16="http://schemas.microsoft.com/office/drawing/2014/main" id="{465CEDDB-68A8-8887-B1B6-7DCE39E3A0B7}"/>
              </a:ext>
            </a:extLst>
          </p:cNvPr>
          <p:cNvSpPr txBox="1"/>
          <p:nvPr/>
        </p:nvSpPr>
        <p:spPr>
          <a:xfrm>
            <a:off x="836677" y="181719"/>
            <a:ext cx="10704534" cy="1111843"/>
          </a:xfrm>
          <a:prstGeom prst="rect">
            <a:avLst/>
          </a:prstGeom>
        </p:spPr>
        <p:txBody>
          <a:bodyPr vert="horz" lIns="91440" tIns="45720" rIns="91440" bIns="45720" rtlCol="0" anchor="ctr">
            <a:normAutofit/>
          </a:bodyPr>
          <a:lstStyle/>
          <a:p>
            <a:pPr marL="0" marR="0" lvl="0" indent="0" fontAlgn="auto">
              <a:lnSpc>
                <a:spcPct val="90000"/>
              </a:lnSpc>
              <a:spcBef>
                <a:spcPct val="0"/>
              </a:spcBef>
              <a:spcAft>
                <a:spcPts val="600"/>
              </a:spcAft>
              <a:buClrTx/>
              <a:buSzTx/>
              <a:tabLst/>
              <a:defRPr/>
            </a:pPr>
            <a:r>
              <a:rPr kumimoji="1" lang="en-US" altLang="zh-CN" sz="3700" b="1" kern="1200" spc="300" dirty="0">
                <a:solidFill>
                  <a:schemeClr val="tx1"/>
                </a:solidFill>
                <a:latin typeface="+mj-lt"/>
                <a:ea typeface="+mj-ea"/>
                <a:cs typeface="+mj-cs"/>
              </a:rPr>
              <a:t>Stock price fluctuation during T-3 to T-5</a:t>
            </a:r>
          </a:p>
        </p:txBody>
      </p:sp>
      <p:sp>
        <p:nvSpPr>
          <p:cNvPr id="7" name="文本框 6"/>
          <p:cNvSpPr txBox="1"/>
          <p:nvPr/>
        </p:nvSpPr>
        <p:spPr>
          <a:xfrm>
            <a:off x="1008184" y="5090984"/>
            <a:ext cx="10344090" cy="1029375"/>
          </a:xfrm>
          <a:prstGeom prst="rect">
            <a:avLst/>
          </a:prstGeom>
        </p:spPr>
        <p:txBody>
          <a:bodyPr vert="horz" lIns="91440" tIns="45720" rIns="91440" bIns="45720" rtlCol="0" anchor="ctr">
            <a:noAutofit/>
          </a:bodyPr>
          <a:lstStyle/>
          <a:p>
            <a:pPr marR="0" lvl="0" fontAlgn="auto">
              <a:lnSpc>
                <a:spcPct val="90000"/>
              </a:lnSpc>
              <a:spcBef>
                <a:spcPts val="0"/>
              </a:spcBef>
              <a:spcAft>
                <a:spcPts val="600"/>
              </a:spcAft>
              <a:buClrTx/>
              <a:buSzTx/>
              <a:tabLst/>
              <a:defRPr/>
            </a:pPr>
            <a:r>
              <a:rPr kumimoji="1" lang="en-US" altLang="zh-CN" dirty="0"/>
              <a:t>According to the output results, there was no obvious correlation between the increase of stocks from T-3 day to T-5 day and the increase of stocks from T-2 day to T day . Only a handful of stocks that performed poorly (losses greater than 5 per cent) between T-3 day and T-5 day showed any gains between T-2 day and T day.</a:t>
            </a:r>
          </a:p>
        </p:txBody>
      </p:sp>
      <p:sp>
        <p:nvSpPr>
          <p:cNvPr id="4" name="灯片编号占位符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49AE70B2-8BF9-45C0-BB95-33D1B9D3A854}" type="slidenum">
              <a:rPr kumimoji="0" lang="en-US" altLang="zh-CN" sz="1200"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23</a:t>
            </a:fld>
            <a:endParaRPr kumimoji="0" lang="en-US" altLang="zh-CN" sz="1200" b="0" i="0" u="none" strike="noStrike" cap="none" spc="0" normalizeH="0" baseline="0" noProof="0">
              <a:ln>
                <a:noFill/>
              </a:ln>
              <a:effectLst/>
              <a:uLnTx/>
              <a:uFillTx/>
            </a:endParaRPr>
          </a:p>
        </p:txBody>
      </p:sp>
      <p:graphicFrame>
        <p:nvGraphicFramePr>
          <p:cNvPr id="3" name="表格 2">
            <a:extLst>
              <a:ext uri="{FF2B5EF4-FFF2-40B4-BE49-F238E27FC236}">
                <a16:creationId xmlns:a16="http://schemas.microsoft.com/office/drawing/2014/main" id="{9294E654-A6B7-BB82-82D2-19B79257FD86}"/>
              </a:ext>
            </a:extLst>
          </p:cNvPr>
          <p:cNvGraphicFramePr>
            <a:graphicFrameLocks noGrp="1"/>
          </p:cNvGraphicFramePr>
          <p:nvPr>
            <p:extLst>
              <p:ext uri="{D42A27DB-BD31-4B8C-83A1-F6EECF244321}">
                <p14:modId xmlns:p14="http://schemas.microsoft.com/office/powerpoint/2010/main" val="1500474624"/>
              </p:ext>
            </p:extLst>
          </p:nvPr>
        </p:nvGraphicFramePr>
        <p:xfrm>
          <a:off x="963827" y="1475281"/>
          <a:ext cx="10388447" cy="3195572"/>
        </p:xfrm>
        <a:graphic>
          <a:graphicData uri="http://schemas.openxmlformats.org/drawingml/2006/table">
            <a:tbl>
              <a:tblPr firstRow="1" bandRow="1">
                <a:tableStyleId>{5C22544A-7EE6-4342-B048-85BDC9FD1C3A}</a:tableStyleId>
              </a:tblPr>
              <a:tblGrid>
                <a:gridCol w="2420554">
                  <a:extLst>
                    <a:ext uri="{9D8B030D-6E8A-4147-A177-3AD203B41FA5}">
                      <a16:colId xmlns:a16="http://schemas.microsoft.com/office/drawing/2014/main" val="39561096"/>
                    </a:ext>
                  </a:extLst>
                </a:gridCol>
                <a:gridCol w="1248459">
                  <a:extLst>
                    <a:ext uri="{9D8B030D-6E8A-4147-A177-3AD203B41FA5}">
                      <a16:colId xmlns:a16="http://schemas.microsoft.com/office/drawing/2014/main" val="1291359731"/>
                    </a:ext>
                  </a:extLst>
                </a:gridCol>
                <a:gridCol w="1248459">
                  <a:extLst>
                    <a:ext uri="{9D8B030D-6E8A-4147-A177-3AD203B41FA5}">
                      <a16:colId xmlns:a16="http://schemas.microsoft.com/office/drawing/2014/main" val="1719452222"/>
                    </a:ext>
                  </a:extLst>
                </a:gridCol>
                <a:gridCol w="1178991">
                  <a:extLst>
                    <a:ext uri="{9D8B030D-6E8A-4147-A177-3AD203B41FA5}">
                      <a16:colId xmlns:a16="http://schemas.microsoft.com/office/drawing/2014/main" val="3688617660"/>
                    </a:ext>
                  </a:extLst>
                </a:gridCol>
                <a:gridCol w="1194099">
                  <a:extLst>
                    <a:ext uri="{9D8B030D-6E8A-4147-A177-3AD203B41FA5}">
                      <a16:colId xmlns:a16="http://schemas.microsoft.com/office/drawing/2014/main" val="3284327353"/>
                    </a:ext>
                  </a:extLst>
                </a:gridCol>
                <a:gridCol w="1918894">
                  <a:extLst>
                    <a:ext uri="{9D8B030D-6E8A-4147-A177-3AD203B41FA5}">
                      <a16:colId xmlns:a16="http://schemas.microsoft.com/office/drawing/2014/main" val="2627131354"/>
                    </a:ext>
                  </a:extLst>
                </a:gridCol>
                <a:gridCol w="1178991">
                  <a:extLst>
                    <a:ext uri="{9D8B030D-6E8A-4147-A177-3AD203B41FA5}">
                      <a16:colId xmlns:a16="http://schemas.microsoft.com/office/drawing/2014/main" val="2167155682"/>
                    </a:ext>
                  </a:extLst>
                </a:gridCol>
              </a:tblGrid>
              <a:tr h="755000">
                <a:tc>
                  <a:txBody>
                    <a:bodyPr/>
                    <a:lstStyle/>
                    <a:p>
                      <a:pPr marL="0" algn="ctr" defTabSz="914400" rtl="0" eaLnBrk="1" fontAlgn="ctr" latinLnBrk="0" hangingPunct="1">
                        <a:buNone/>
                      </a:pPr>
                      <a:r>
                        <a:rPr lang="en" sz="1800" b="1" kern="1200" dirty="0">
                          <a:solidFill>
                            <a:schemeClr val="lt1"/>
                          </a:solidFill>
                          <a:latin typeface="+mn-lt"/>
                          <a:ea typeface="+mn-ea"/>
                          <a:cs typeface="+mn-cs"/>
                        </a:rPr>
                        <a:t>T-3</a:t>
                      </a:r>
                      <a:r>
                        <a:rPr lang="zh-CN" altLang="en-US" sz="1800" b="1" kern="1200" dirty="0">
                          <a:solidFill>
                            <a:schemeClr val="lt1"/>
                          </a:solidFill>
                          <a:latin typeface="+mn-lt"/>
                          <a:ea typeface="+mn-ea"/>
                          <a:cs typeface="+mn-cs"/>
                        </a:rPr>
                        <a:t>至</a:t>
                      </a:r>
                      <a:r>
                        <a:rPr lang="en" sz="1800" b="1" kern="1200" dirty="0">
                          <a:solidFill>
                            <a:schemeClr val="lt1"/>
                          </a:solidFill>
                          <a:latin typeface="+mn-lt"/>
                          <a:ea typeface="+mn-ea"/>
                          <a:cs typeface="+mn-cs"/>
                        </a:rPr>
                        <a:t>T-5</a:t>
                      </a:r>
                      <a:r>
                        <a:rPr lang="zh-CN" altLang="en-US" sz="1800" b="1" kern="1200" dirty="0">
                          <a:solidFill>
                            <a:schemeClr val="lt1"/>
                          </a:solidFill>
                          <a:latin typeface="+mn-lt"/>
                          <a:ea typeface="+mn-ea"/>
                          <a:cs typeface="+mn-cs"/>
                        </a:rPr>
                        <a:t>日  </a:t>
                      </a:r>
                    </a:p>
                  </a:txBody>
                  <a:tcPr marL="13590" marR="13590" marT="13590" marB="0" anchor="ctr"/>
                </a:tc>
                <a:tc>
                  <a:txBody>
                    <a:bodyPr/>
                    <a:lstStyle/>
                    <a:p>
                      <a:pPr marL="0" algn="ctr" defTabSz="914400" rtl="0" eaLnBrk="1" fontAlgn="ctr" latinLnBrk="0" hangingPunct="1">
                        <a:buNone/>
                      </a:pPr>
                      <a:r>
                        <a:rPr lang="en" sz="1800" b="1" kern="1200" dirty="0">
                          <a:solidFill>
                            <a:schemeClr val="lt1"/>
                          </a:solidFill>
                          <a:latin typeface="+mn-lt"/>
                          <a:ea typeface="+mn-ea"/>
                          <a:cs typeface="+mn-cs"/>
                        </a:rPr>
                        <a:t>   T-2</a:t>
                      </a:r>
                      <a:r>
                        <a:rPr lang="zh-CN" altLang="en-US" sz="1800" b="1" kern="1200" dirty="0">
                          <a:solidFill>
                            <a:schemeClr val="lt1"/>
                          </a:solidFill>
                          <a:latin typeface="+mn-lt"/>
                          <a:ea typeface="+mn-ea"/>
                          <a:cs typeface="+mn-cs"/>
                        </a:rPr>
                        <a:t>至</a:t>
                      </a:r>
                      <a:r>
                        <a:rPr lang="en" sz="1800" b="1" kern="1200" dirty="0">
                          <a:solidFill>
                            <a:schemeClr val="lt1"/>
                          </a:solidFill>
                          <a:latin typeface="+mn-lt"/>
                          <a:ea typeface="+mn-ea"/>
                          <a:cs typeface="+mn-cs"/>
                        </a:rPr>
                        <a:t>T</a:t>
                      </a:r>
                      <a:r>
                        <a:rPr lang="zh-CN" altLang="en-US" sz="1800" b="1" kern="1200" dirty="0">
                          <a:solidFill>
                            <a:schemeClr val="lt1"/>
                          </a:solidFill>
                          <a:latin typeface="+mn-lt"/>
                          <a:ea typeface="+mn-ea"/>
                          <a:cs typeface="+mn-cs"/>
                        </a:rPr>
                        <a:t>日    </a:t>
                      </a:r>
                    </a:p>
                  </a:txBody>
                  <a:tcPr marL="13590" marR="13590" marT="13590" marB="0" anchor="ctr"/>
                </a:tc>
                <a:tc>
                  <a:txBody>
                    <a:bodyPr/>
                    <a:lstStyle/>
                    <a:p>
                      <a:pPr marL="0" algn="ctr" defTabSz="914400" rtl="0" eaLnBrk="1" fontAlgn="ctr" latinLnBrk="0" hangingPunct="1">
                        <a:buNone/>
                      </a:pPr>
                      <a:r>
                        <a:rPr lang="en" sz="1800" b="1" kern="1200" dirty="0">
                          <a:solidFill>
                            <a:schemeClr val="lt1"/>
                          </a:solidFill>
                          <a:latin typeface="+mn-lt"/>
                          <a:ea typeface="+mn-ea"/>
                          <a:cs typeface="+mn-cs"/>
                        </a:rPr>
                        <a:t> T</a:t>
                      </a:r>
                      <a:r>
                        <a:rPr lang="zh-CN" altLang="en-US" sz="1800" b="1" kern="1200" dirty="0">
                          <a:solidFill>
                            <a:schemeClr val="lt1"/>
                          </a:solidFill>
                          <a:latin typeface="+mn-lt"/>
                          <a:ea typeface="+mn-ea"/>
                          <a:cs typeface="+mn-cs"/>
                        </a:rPr>
                        <a:t>日</a:t>
                      </a:r>
                    </a:p>
                  </a:txBody>
                  <a:tcPr marL="13590" marR="13590" marT="13590" marB="0" anchor="ctr"/>
                </a:tc>
                <a:tc>
                  <a:txBody>
                    <a:bodyPr/>
                    <a:lstStyle/>
                    <a:p>
                      <a:pPr marL="0" algn="ctr" defTabSz="914400" rtl="0" eaLnBrk="1" fontAlgn="ctr" latinLnBrk="0" hangingPunct="1">
                        <a:buNone/>
                      </a:pPr>
                      <a:r>
                        <a:rPr lang="zh-CN" altLang="en-US" sz="1800" b="1" kern="1200" dirty="0">
                          <a:solidFill>
                            <a:schemeClr val="lt1"/>
                          </a:solidFill>
                          <a:latin typeface="+mn-lt"/>
                          <a:ea typeface="+mn-ea"/>
                          <a:cs typeface="+mn-cs"/>
                        </a:rPr>
                        <a:t>转债盈亏      </a:t>
                      </a:r>
                    </a:p>
                  </a:txBody>
                  <a:tcPr marL="13590" marR="13590" marT="13590" marB="0" anchor="ctr"/>
                </a:tc>
                <a:tc>
                  <a:txBody>
                    <a:bodyPr/>
                    <a:lstStyle/>
                    <a:p>
                      <a:pPr marL="0" algn="ctr" defTabSz="914400" rtl="0" eaLnBrk="1" fontAlgn="ctr" latinLnBrk="0" hangingPunct="1">
                        <a:buNone/>
                      </a:pPr>
                      <a:r>
                        <a:rPr lang="zh-CN" altLang="en-US" sz="1800" b="1" kern="1200" dirty="0">
                          <a:solidFill>
                            <a:schemeClr val="lt1"/>
                          </a:solidFill>
                          <a:latin typeface="+mn-lt"/>
                          <a:ea typeface="+mn-ea"/>
                          <a:cs typeface="+mn-cs"/>
                        </a:rPr>
                        <a:t> 正股盈亏      </a:t>
                      </a:r>
                    </a:p>
                  </a:txBody>
                  <a:tcPr marL="13590" marR="13590" marT="13590" marB="0" anchor="ctr"/>
                </a:tc>
                <a:tc>
                  <a:txBody>
                    <a:bodyPr/>
                    <a:lstStyle/>
                    <a:p>
                      <a:pPr marL="0" algn="ctr" defTabSz="914400" rtl="0" eaLnBrk="1" fontAlgn="ctr" latinLnBrk="0" hangingPunct="1">
                        <a:buNone/>
                      </a:pPr>
                      <a:r>
                        <a:rPr lang="zh-CN" altLang="en-US" sz="1800" b="1" kern="1200" dirty="0">
                          <a:solidFill>
                            <a:schemeClr val="lt1"/>
                          </a:solidFill>
                          <a:latin typeface="+mn-lt"/>
                          <a:ea typeface="+mn-ea"/>
                          <a:cs typeface="+mn-cs"/>
                        </a:rPr>
                        <a:t> 总盈亏       </a:t>
                      </a:r>
                    </a:p>
                  </a:txBody>
                  <a:tcPr marL="13590" marR="13590" marT="13590" marB="0" anchor="ctr"/>
                </a:tc>
                <a:tc>
                  <a:txBody>
                    <a:bodyPr/>
                    <a:lstStyle/>
                    <a:p>
                      <a:pPr marL="0" algn="ctr" defTabSz="914400" rtl="0" eaLnBrk="1" fontAlgn="ctr" latinLnBrk="0" hangingPunct="1">
                        <a:buNone/>
                      </a:pPr>
                      <a:r>
                        <a:rPr lang="zh-CN" altLang="en-US" sz="1800" b="1" kern="1200" dirty="0">
                          <a:solidFill>
                            <a:schemeClr val="lt1"/>
                          </a:solidFill>
                          <a:latin typeface="+mn-lt"/>
                          <a:ea typeface="+mn-ea"/>
                          <a:cs typeface="+mn-cs"/>
                        </a:rPr>
                        <a:t> 数量</a:t>
                      </a:r>
                    </a:p>
                  </a:txBody>
                  <a:tcPr marL="13590" marR="13590" marT="13590" marB="0" anchor="ctr"/>
                </a:tc>
                <a:extLst>
                  <a:ext uri="{0D108BD9-81ED-4DB2-BD59-A6C34878D82A}">
                    <a16:rowId xmlns:a16="http://schemas.microsoft.com/office/drawing/2014/main" val="699671476"/>
                  </a:ext>
                </a:extLst>
              </a:tr>
              <a:tr h="406762">
                <a:tc>
                  <a:txBody>
                    <a:bodyPr/>
                    <a:lstStyle/>
                    <a:p>
                      <a:pPr marL="0" algn="ctr" defTabSz="914400" rtl="0" eaLnBrk="1" fontAlgn="ctr" latinLnBrk="0" hangingPunct="1">
                        <a:buNone/>
                      </a:pPr>
                      <a:r>
                        <a:rPr lang="zh-CN" altLang="en-US" sz="1800" kern="1200" dirty="0">
                          <a:solidFill>
                            <a:schemeClr val="dk1"/>
                          </a:solidFill>
                          <a:latin typeface="+mn-lt"/>
                          <a:ea typeface="+mn-ea"/>
                          <a:cs typeface="+mn-cs"/>
                        </a:rPr>
                        <a:t>大于</a:t>
                      </a:r>
                      <a:r>
                        <a:rPr lang="en-US" altLang="zh-CN" sz="1800" kern="1200" dirty="0">
                          <a:solidFill>
                            <a:schemeClr val="dk1"/>
                          </a:solidFill>
                          <a:latin typeface="+mn-lt"/>
                          <a:ea typeface="+mn-ea"/>
                          <a:cs typeface="+mn-cs"/>
                        </a:rPr>
                        <a:t>10%     </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-1.62%</a:t>
                      </a:r>
                    </a:p>
                  </a:txBody>
                  <a:tcPr marL="13590" marR="13590" marT="13590"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-0.75%</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117.4</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-127.1</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-9.65</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12</a:t>
                      </a:r>
                    </a:p>
                  </a:txBody>
                  <a:tcPr marL="13590" marR="13590" marT="13590" marB="0" anchor="ctr"/>
                </a:tc>
                <a:extLst>
                  <a:ext uri="{0D108BD9-81ED-4DB2-BD59-A6C34878D82A}">
                    <a16:rowId xmlns:a16="http://schemas.microsoft.com/office/drawing/2014/main" val="1477761653"/>
                  </a:ext>
                </a:extLst>
              </a:tr>
              <a:tr h="406762">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5%</a:t>
                      </a:r>
                      <a:r>
                        <a:rPr lang="zh-CN" altLang="en-US" sz="1800" kern="1200" dirty="0">
                          <a:solidFill>
                            <a:schemeClr val="dk1"/>
                          </a:solidFill>
                          <a:latin typeface="+mn-lt"/>
                          <a:ea typeface="+mn-ea"/>
                          <a:cs typeface="+mn-cs"/>
                        </a:rPr>
                        <a:t>至</a:t>
                      </a:r>
                      <a:r>
                        <a:rPr lang="en-US" altLang="zh-CN" sz="1800" kern="1200" dirty="0">
                          <a:solidFill>
                            <a:schemeClr val="dk1"/>
                          </a:solidFill>
                          <a:latin typeface="+mn-lt"/>
                          <a:ea typeface="+mn-ea"/>
                          <a:cs typeface="+mn-cs"/>
                        </a:rPr>
                        <a:t>10%    </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-1.19%</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-1.09%</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198.8</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-174.6</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24.2</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46</a:t>
                      </a:r>
                    </a:p>
                  </a:txBody>
                  <a:tcPr marL="13590" marR="13590" marT="13590" marB="0" anchor="ctr"/>
                </a:tc>
                <a:extLst>
                  <a:ext uri="{0D108BD9-81ED-4DB2-BD59-A6C34878D82A}">
                    <a16:rowId xmlns:a16="http://schemas.microsoft.com/office/drawing/2014/main" val="2991412244"/>
                  </a:ext>
                </a:extLst>
              </a:tr>
              <a:tr h="406762">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0%</a:t>
                      </a:r>
                      <a:r>
                        <a:rPr lang="zh-CN" altLang="en-US" sz="1800" kern="1200" dirty="0">
                          <a:solidFill>
                            <a:schemeClr val="dk1"/>
                          </a:solidFill>
                          <a:latin typeface="+mn-lt"/>
                          <a:ea typeface="+mn-ea"/>
                          <a:cs typeface="+mn-cs"/>
                        </a:rPr>
                        <a:t>至</a:t>
                      </a:r>
                      <a:r>
                        <a:rPr lang="en-US" altLang="zh-CN" sz="1800" kern="1200" dirty="0">
                          <a:solidFill>
                            <a:schemeClr val="dk1"/>
                          </a:solidFill>
                          <a:latin typeface="+mn-lt"/>
                          <a:ea typeface="+mn-ea"/>
                          <a:cs typeface="+mn-cs"/>
                        </a:rPr>
                        <a:t>5%     </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-1.65%</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-2.01%</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208</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-164.1</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43.97</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245</a:t>
                      </a:r>
                    </a:p>
                  </a:txBody>
                  <a:tcPr marL="13590" marR="13590" marT="13590" marB="0" anchor="ctr"/>
                </a:tc>
                <a:extLst>
                  <a:ext uri="{0D108BD9-81ED-4DB2-BD59-A6C34878D82A}">
                    <a16:rowId xmlns:a16="http://schemas.microsoft.com/office/drawing/2014/main" val="3392672844"/>
                  </a:ext>
                </a:extLst>
              </a:tr>
              <a:tr h="406762">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-5%</a:t>
                      </a:r>
                      <a:r>
                        <a:rPr lang="zh-CN" altLang="en-US" sz="1800" kern="1200" dirty="0">
                          <a:solidFill>
                            <a:schemeClr val="dk1"/>
                          </a:solidFill>
                          <a:latin typeface="+mn-lt"/>
                          <a:ea typeface="+mn-ea"/>
                          <a:cs typeface="+mn-cs"/>
                        </a:rPr>
                        <a:t>至</a:t>
                      </a:r>
                      <a:r>
                        <a:rPr lang="en-US" altLang="zh-CN" sz="1800" kern="1200" dirty="0">
                          <a:solidFill>
                            <a:schemeClr val="dk1"/>
                          </a:solidFill>
                          <a:latin typeface="+mn-lt"/>
                          <a:ea typeface="+mn-ea"/>
                          <a:cs typeface="+mn-cs"/>
                        </a:rPr>
                        <a:t>0%    </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-1.13%</a:t>
                      </a:r>
                    </a:p>
                  </a:txBody>
                  <a:tcPr marL="13590" marR="13590" marT="13590"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-1.33%</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186.2</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-88.24</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97.95</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216</a:t>
                      </a:r>
                    </a:p>
                  </a:txBody>
                  <a:tcPr marL="13590" marR="13590" marT="13590" marB="0" anchor="ctr"/>
                </a:tc>
                <a:extLst>
                  <a:ext uri="{0D108BD9-81ED-4DB2-BD59-A6C34878D82A}">
                    <a16:rowId xmlns:a16="http://schemas.microsoft.com/office/drawing/2014/main" val="1184107251"/>
                  </a:ext>
                </a:extLst>
              </a:tr>
              <a:tr h="406762">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-10%</a:t>
                      </a:r>
                      <a:r>
                        <a:rPr lang="zh-CN" altLang="en-US" sz="1800" kern="1200" dirty="0">
                          <a:solidFill>
                            <a:schemeClr val="dk1"/>
                          </a:solidFill>
                          <a:latin typeface="+mn-lt"/>
                          <a:ea typeface="+mn-ea"/>
                          <a:cs typeface="+mn-cs"/>
                        </a:rPr>
                        <a:t>至</a:t>
                      </a:r>
                      <a:r>
                        <a:rPr lang="en-US" altLang="zh-CN" sz="1800" kern="1200" dirty="0">
                          <a:solidFill>
                            <a:schemeClr val="dk1"/>
                          </a:solidFill>
                          <a:latin typeface="+mn-lt"/>
                          <a:ea typeface="+mn-ea"/>
                          <a:cs typeface="+mn-cs"/>
                        </a:rPr>
                        <a:t>-5%  </a:t>
                      </a:r>
                    </a:p>
                  </a:txBody>
                  <a:tcPr marL="13590" marR="13590" marT="13590"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1.49%</a:t>
                      </a:r>
                    </a:p>
                  </a:txBody>
                  <a:tcPr marL="13590" marR="13590" marT="13590"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-1.19%</a:t>
                      </a:r>
                    </a:p>
                  </a:txBody>
                  <a:tcPr marL="13590" marR="13590" marT="13590"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296.2</a:t>
                      </a:r>
                    </a:p>
                  </a:txBody>
                  <a:tcPr marL="13590" marR="13590" marT="13590"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277.1</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573.3</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31</a:t>
                      </a:r>
                    </a:p>
                  </a:txBody>
                  <a:tcPr marL="13590" marR="13590" marT="13590" marB="0" anchor="ctr"/>
                </a:tc>
                <a:extLst>
                  <a:ext uri="{0D108BD9-81ED-4DB2-BD59-A6C34878D82A}">
                    <a16:rowId xmlns:a16="http://schemas.microsoft.com/office/drawing/2014/main" val="3619167258"/>
                  </a:ext>
                </a:extLst>
              </a:tr>
              <a:tr h="406762">
                <a:tc>
                  <a:txBody>
                    <a:bodyPr/>
                    <a:lstStyle/>
                    <a:p>
                      <a:pPr marL="0" algn="ctr" defTabSz="914400" rtl="0" eaLnBrk="1" fontAlgn="ctr" latinLnBrk="0" hangingPunct="1">
                        <a:buNone/>
                      </a:pPr>
                      <a:r>
                        <a:rPr lang="zh-CN" altLang="en-US" sz="1800" kern="1200">
                          <a:solidFill>
                            <a:schemeClr val="dk1"/>
                          </a:solidFill>
                          <a:latin typeface="+mn-lt"/>
                          <a:ea typeface="+mn-ea"/>
                          <a:cs typeface="+mn-cs"/>
                        </a:rPr>
                        <a:t>小于</a:t>
                      </a:r>
                      <a:r>
                        <a:rPr lang="en-US" altLang="zh-CN" sz="1800" kern="1200">
                          <a:solidFill>
                            <a:schemeClr val="dk1"/>
                          </a:solidFill>
                          <a:latin typeface="+mn-lt"/>
                          <a:ea typeface="+mn-ea"/>
                          <a:cs typeface="+mn-cs"/>
                        </a:rPr>
                        <a:t>-10%    </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0.31%</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-2.30%</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165.6</a:t>
                      </a:r>
                    </a:p>
                  </a:txBody>
                  <a:tcPr marL="13590" marR="13590" marT="13590"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28.06</a:t>
                      </a:r>
                    </a:p>
                  </a:txBody>
                  <a:tcPr marL="13590" marR="13590" marT="13590"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193.7</a:t>
                      </a:r>
                    </a:p>
                  </a:txBody>
                  <a:tcPr marL="13590" marR="13590" marT="13590"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8</a:t>
                      </a:r>
                    </a:p>
                  </a:txBody>
                  <a:tcPr marL="13590" marR="13590" marT="13590" marB="0" anchor="ctr"/>
                </a:tc>
                <a:extLst>
                  <a:ext uri="{0D108BD9-81ED-4DB2-BD59-A6C34878D82A}">
                    <a16:rowId xmlns:a16="http://schemas.microsoft.com/office/drawing/2014/main" val="3563725012"/>
                  </a:ext>
                </a:extLst>
              </a:tr>
            </a:tbl>
          </a:graphicData>
        </a:graphic>
      </p:graphicFrame>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0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000" b="0" i="0" u="none" strike="noStrike" kern="1200" cap="none" spc="0" normalizeH="0" baseline="0" noProof="0">
              <a:ln>
                <a:noFill/>
              </a:ln>
              <a:solidFill>
                <a:prstClr val="black">
                  <a:tint val="75000"/>
                </a:prstClr>
              </a:solidFill>
              <a:effectLst/>
              <a:uLnTx/>
              <a:uFillTx/>
              <a:latin typeface="Arial"/>
              <a:ea typeface="微软雅黑"/>
              <a:cs typeface="+mn-cs"/>
            </a:endParaRPr>
          </a:p>
        </p:txBody>
      </p:sp>
      <p:sp>
        <p:nvSpPr>
          <p:cNvPr id="2" name="文本框 1">
            <a:extLst>
              <a:ext uri="{FF2B5EF4-FFF2-40B4-BE49-F238E27FC236}">
                <a16:creationId xmlns:a16="http://schemas.microsoft.com/office/drawing/2014/main" id="{465CEDDB-68A8-8887-B1B6-7DCE39E3A0B7}"/>
              </a:ext>
            </a:extLst>
          </p:cNvPr>
          <p:cNvSpPr txBox="1"/>
          <p:nvPr/>
        </p:nvSpPr>
        <p:spPr>
          <a:xfrm>
            <a:off x="614398" y="259554"/>
            <a:ext cx="105958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1" spc="300" dirty="0">
                <a:solidFill>
                  <a:schemeClr val="tx1">
                    <a:lumMod val="85000"/>
                    <a:lumOff val="15000"/>
                  </a:schemeClr>
                </a:solidFill>
                <a:latin typeface="+mj-lt"/>
                <a:ea typeface="+mj-ea"/>
                <a:cs typeface="+mj-cs"/>
              </a:rPr>
              <a:t>Stock price fluctuation during T-3 to T-5</a:t>
            </a:r>
            <a:endParaRPr kumimoji="1" lang="zh-CN" altLang="en-US" sz="3600" b="1" spc="300" dirty="0">
              <a:solidFill>
                <a:schemeClr val="tx1">
                  <a:lumMod val="85000"/>
                  <a:lumOff val="15000"/>
                </a:schemeClr>
              </a:solidFill>
              <a:latin typeface="+mj-lt"/>
              <a:ea typeface="+mj-ea"/>
              <a:cs typeface="+mj-cs"/>
            </a:endParaRPr>
          </a:p>
        </p:txBody>
      </p:sp>
      <p:sp>
        <p:nvSpPr>
          <p:cNvPr id="3" name="文本框 2">
            <a:extLst>
              <a:ext uri="{FF2B5EF4-FFF2-40B4-BE49-F238E27FC236}">
                <a16:creationId xmlns:a16="http://schemas.microsoft.com/office/drawing/2014/main" id="{68EF8B2B-3924-B805-968B-0C353780D202}"/>
              </a:ext>
            </a:extLst>
          </p:cNvPr>
          <p:cNvSpPr txBox="1"/>
          <p:nvPr/>
        </p:nvSpPr>
        <p:spPr>
          <a:xfrm>
            <a:off x="586046" y="4633778"/>
            <a:ext cx="10791537" cy="1348739"/>
          </a:xfrm>
          <a:prstGeom prst="rect">
            <a:avLst/>
          </a:prstGeom>
          <a:noFill/>
        </p:spPr>
        <p:txBody>
          <a:bodyPr wrap="square" rtlCol="0" anchor="t">
            <a:noAutofit/>
          </a:bodyPr>
          <a:lstStyle/>
          <a:p>
            <a:r>
              <a:rPr kumimoji="1" lang="zh-CN" altLang="en-US" dirty="0"/>
              <a:t>Due to the large increase in stocks, investors concentrated selling in large quantities, forming selling pressure. As a result, the average price from T-2 to T-day has a large drop.</a:t>
            </a:r>
          </a:p>
          <a:p>
            <a:r>
              <a:rPr kumimoji="1" lang="zh-CN" altLang="en-US" dirty="0"/>
              <a:t>If the stock has a large drop in the early stage, investors will not choose to sell a large number of stocks, so the average price from T-2 to T-day may generate positive returns.</a:t>
            </a:r>
          </a:p>
        </p:txBody>
      </p:sp>
      <p:graphicFrame>
        <p:nvGraphicFramePr>
          <p:cNvPr id="8" name="表格 7">
            <a:extLst>
              <a:ext uri="{FF2B5EF4-FFF2-40B4-BE49-F238E27FC236}">
                <a16:creationId xmlns:a16="http://schemas.microsoft.com/office/drawing/2014/main" id="{2AF74FFD-F45E-8004-3B89-A2C65D4685C6}"/>
              </a:ext>
            </a:extLst>
          </p:cNvPr>
          <p:cNvGraphicFramePr>
            <a:graphicFrameLocks noGrp="1"/>
          </p:cNvGraphicFramePr>
          <p:nvPr>
            <p:extLst>
              <p:ext uri="{D42A27DB-BD31-4B8C-83A1-F6EECF244321}">
                <p14:modId xmlns:p14="http://schemas.microsoft.com/office/powerpoint/2010/main" val="3169690954"/>
              </p:ext>
            </p:extLst>
          </p:nvPr>
        </p:nvGraphicFramePr>
        <p:xfrm>
          <a:off x="753762" y="1073191"/>
          <a:ext cx="10249086" cy="3195572"/>
        </p:xfrm>
        <a:graphic>
          <a:graphicData uri="http://schemas.openxmlformats.org/drawingml/2006/table">
            <a:tbl>
              <a:tblPr firstRow="1" bandRow="1">
                <a:tableStyleId>{5C22544A-7EE6-4342-B048-85BDC9FD1C3A}</a:tableStyleId>
              </a:tblPr>
              <a:tblGrid>
                <a:gridCol w="2388082">
                  <a:extLst>
                    <a:ext uri="{9D8B030D-6E8A-4147-A177-3AD203B41FA5}">
                      <a16:colId xmlns:a16="http://schemas.microsoft.com/office/drawing/2014/main" val="39561096"/>
                    </a:ext>
                  </a:extLst>
                </a:gridCol>
                <a:gridCol w="1231711">
                  <a:extLst>
                    <a:ext uri="{9D8B030D-6E8A-4147-A177-3AD203B41FA5}">
                      <a16:colId xmlns:a16="http://schemas.microsoft.com/office/drawing/2014/main" val="1291359731"/>
                    </a:ext>
                  </a:extLst>
                </a:gridCol>
                <a:gridCol w="1231711">
                  <a:extLst>
                    <a:ext uri="{9D8B030D-6E8A-4147-A177-3AD203B41FA5}">
                      <a16:colId xmlns:a16="http://schemas.microsoft.com/office/drawing/2014/main" val="1719452222"/>
                    </a:ext>
                  </a:extLst>
                </a:gridCol>
                <a:gridCol w="1163175">
                  <a:extLst>
                    <a:ext uri="{9D8B030D-6E8A-4147-A177-3AD203B41FA5}">
                      <a16:colId xmlns:a16="http://schemas.microsoft.com/office/drawing/2014/main" val="3688617660"/>
                    </a:ext>
                  </a:extLst>
                </a:gridCol>
                <a:gridCol w="1178080">
                  <a:extLst>
                    <a:ext uri="{9D8B030D-6E8A-4147-A177-3AD203B41FA5}">
                      <a16:colId xmlns:a16="http://schemas.microsoft.com/office/drawing/2014/main" val="3284327353"/>
                    </a:ext>
                  </a:extLst>
                </a:gridCol>
                <a:gridCol w="1893152">
                  <a:extLst>
                    <a:ext uri="{9D8B030D-6E8A-4147-A177-3AD203B41FA5}">
                      <a16:colId xmlns:a16="http://schemas.microsoft.com/office/drawing/2014/main" val="2627131354"/>
                    </a:ext>
                  </a:extLst>
                </a:gridCol>
                <a:gridCol w="1163175">
                  <a:extLst>
                    <a:ext uri="{9D8B030D-6E8A-4147-A177-3AD203B41FA5}">
                      <a16:colId xmlns:a16="http://schemas.microsoft.com/office/drawing/2014/main" val="2167155682"/>
                    </a:ext>
                  </a:extLst>
                </a:gridCol>
              </a:tblGrid>
              <a:tr h="755000">
                <a:tc>
                  <a:txBody>
                    <a:bodyPr/>
                    <a:lstStyle/>
                    <a:p>
                      <a:pPr marL="0" algn="ctr" defTabSz="914400" rtl="0" eaLnBrk="1" fontAlgn="ctr" latinLnBrk="0" hangingPunct="1">
                        <a:buNone/>
                      </a:pPr>
                      <a:r>
                        <a:rPr lang="en" sz="1800" b="1" kern="1200" dirty="0">
                          <a:solidFill>
                            <a:schemeClr val="lt1"/>
                          </a:solidFill>
                          <a:latin typeface="+mn-lt"/>
                          <a:ea typeface="+mn-ea"/>
                          <a:cs typeface="+mn-cs"/>
                        </a:rPr>
                        <a:t>T-3</a:t>
                      </a:r>
                      <a:r>
                        <a:rPr lang="zh-CN" altLang="en-US" sz="1800" b="1" kern="1200" dirty="0">
                          <a:solidFill>
                            <a:schemeClr val="lt1"/>
                          </a:solidFill>
                          <a:latin typeface="+mn-lt"/>
                          <a:ea typeface="+mn-ea"/>
                          <a:cs typeface="+mn-cs"/>
                        </a:rPr>
                        <a:t>至</a:t>
                      </a:r>
                      <a:r>
                        <a:rPr lang="en" sz="1800" b="1" kern="1200" dirty="0">
                          <a:solidFill>
                            <a:schemeClr val="lt1"/>
                          </a:solidFill>
                          <a:latin typeface="+mn-lt"/>
                          <a:ea typeface="+mn-ea"/>
                          <a:cs typeface="+mn-cs"/>
                        </a:rPr>
                        <a:t>T-5</a:t>
                      </a:r>
                      <a:r>
                        <a:rPr lang="zh-CN" altLang="en-US" sz="1800" b="1" kern="1200" dirty="0">
                          <a:solidFill>
                            <a:schemeClr val="lt1"/>
                          </a:solidFill>
                          <a:latin typeface="+mn-lt"/>
                          <a:ea typeface="+mn-ea"/>
                          <a:cs typeface="+mn-cs"/>
                        </a:rPr>
                        <a:t>日  </a:t>
                      </a:r>
                    </a:p>
                  </a:txBody>
                  <a:tcPr marL="13590" marR="13590" marT="13590" marB="0" anchor="ctr"/>
                </a:tc>
                <a:tc>
                  <a:txBody>
                    <a:bodyPr/>
                    <a:lstStyle/>
                    <a:p>
                      <a:pPr marL="0" algn="ctr" defTabSz="914400" rtl="0" eaLnBrk="1" fontAlgn="ctr" latinLnBrk="0" hangingPunct="1">
                        <a:buNone/>
                      </a:pPr>
                      <a:r>
                        <a:rPr lang="en" sz="1800" b="1" kern="1200" dirty="0">
                          <a:solidFill>
                            <a:schemeClr val="lt1"/>
                          </a:solidFill>
                          <a:latin typeface="+mn-lt"/>
                          <a:ea typeface="+mn-ea"/>
                          <a:cs typeface="+mn-cs"/>
                        </a:rPr>
                        <a:t>   T-2</a:t>
                      </a:r>
                      <a:r>
                        <a:rPr lang="zh-CN" altLang="en-US" sz="1800" b="1" kern="1200" dirty="0">
                          <a:solidFill>
                            <a:schemeClr val="lt1"/>
                          </a:solidFill>
                          <a:latin typeface="+mn-lt"/>
                          <a:ea typeface="+mn-ea"/>
                          <a:cs typeface="+mn-cs"/>
                        </a:rPr>
                        <a:t>至</a:t>
                      </a:r>
                      <a:r>
                        <a:rPr lang="en" sz="1800" b="1" kern="1200" dirty="0">
                          <a:solidFill>
                            <a:schemeClr val="lt1"/>
                          </a:solidFill>
                          <a:latin typeface="+mn-lt"/>
                          <a:ea typeface="+mn-ea"/>
                          <a:cs typeface="+mn-cs"/>
                        </a:rPr>
                        <a:t>T</a:t>
                      </a:r>
                      <a:r>
                        <a:rPr lang="zh-CN" altLang="en-US" sz="1800" b="1" kern="1200" dirty="0">
                          <a:solidFill>
                            <a:schemeClr val="lt1"/>
                          </a:solidFill>
                          <a:latin typeface="+mn-lt"/>
                          <a:ea typeface="+mn-ea"/>
                          <a:cs typeface="+mn-cs"/>
                        </a:rPr>
                        <a:t>日    </a:t>
                      </a:r>
                    </a:p>
                  </a:txBody>
                  <a:tcPr marL="13590" marR="13590" marT="13590" marB="0" anchor="ctr"/>
                </a:tc>
                <a:tc>
                  <a:txBody>
                    <a:bodyPr/>
                    <a:lstStyle/>
                    <a:p>
                      <a:pPr marL="0" algn="ctr" defTabSz="914400" rtl="0" eaLnBrk="1" fontAlgn="ctr" latinLnBrk="0" hangingPunct="1">
                        <a:buNone/>
                      </a:pPr>
                      <a:r>
                        <a:rPr lang="en" sz="1800" b="1" kern="1200" dirty="0">
                          <a:solidFill>
                            <a:schemeClr val="lt1"/>
                          </a:solidFill>
                          <a:latin typeface="+mn-lt"/>
                          <a:ea typeface="+mn-ea"/>
                          <a:cs typeface="+mn-cs"/>
                        </a:rPr>
                        <a:t> T</a:t>
                      </a:r>
                      <a:r>
                        <a:rPr lang="zh-CN" altLang="en-US" sz="1800" b="1" kern="1200" dirty="0">
                          <a:solidFill>
                            <a:schemeClr val="lt1"/>
                          </a:solidFill>
                          <a:latin typeface="+mn-lt"/>
                          <a:ea typeface="+mn-ea"/>
                          <a:cs typeface="+mn-cs"/>
                        </a:rPr>
                        <a:t>日</a:t>
                      </a:r>
                    </a:p>
                  </a:txBody>
                  <a:tcPr marL="13590" marR="13590" marT="13590" marB="0" anchor="ctr"/>
                </a:tc>
                <a:tc>
                  <a:txBody>
                    <a:bodyPr/>
                    <a:lstStyle/>
                    <a:p>
                      <a:pPr marL="0" algn="ctr" defTabSz="914400" rtl="0" eaLnBrk="1" fontAlgn="ctr" latinLnBrk="0" hangingPunct="1">
                        <a:buNone/>
                      </a:pPr>
                      <a:r>
                        <a:rPr lang="zh-CN" altLang="en-US" sz="1800" b="1" kern="1200" dirty="0">
                          <a:solidFill>
                            <a:schemeClr val="lt1"/>
                          </a:solidFill>
                          <a:latin typeface="+mn-lt"/>
                          <a:ea typeface="+mn-ea"/>
                          <a:cs typeface="+mn-cs"/>
                        </a:rPr>
                        <a:t>转债盈亏      </a:t>
                      </a:r>
                    </a:p>
                  </a:txBody>
                  <a:tcPr marL="13590" marR="13590" marT="13590" marB="0" anchor="ctr"/>
                </a:tc>
                <a:tc>
                  <a:txBody>
                    <a:bodyPr/>
                    <a:lstStyle/>
                    <a:p>
                      <a:pPr marL="0" algn="ctr" defTabSz="914400" rtl="0" eaLnBrk="1" fontAlgn="ctr" latinLnBrk="0" hangingPunct="1">
                        <a:buNone/>
                      </a:pPr>
                      <a:r>
                        <a:rPr lang="zh-CN" altLang="en-US" sz="1800" b="1" kern="1200" dirty="0">
                          <a:solidFill>
                            <a:schemeClr val="lt1"/>
                          </a:solidFill>
                          <a:latin typeface="+mn-lt"/>
                          <a:ea typeface="+mn-ea"/>
                          <a:cs typeface="+mn-cs"/>
                        </a:rPr>
                        <a:t> 正股盈亏      </a:t>
                      </a:r>
                    </a:p>
                  </a:txBody>
                  <a:tcPr marL="13590" marR="13590" marT="13590" marB="0" anchor="ctr"/>
                </a:tc>
                <a:tc>
                  <a:txBody>
                    <a:bodyPr/>
                    <a:lstStyle/>
                    <a:p>
                      <a:pPr marL="0" algn="ctr" defTabSz="914400" rtl="0" eaLnBrk="1" fontAlgn="ctr" latinLnBrk="0" hangingPunct="1">
                        <a:buNone/>
                      </a:pPr>
                      <a:r>
                        <a:rPr lang="zh-CN" altLang="en-US" sz="1800" b="1" kern="1200" dirty="0">
                          <a:solidFill>
                            <a:schemeClr val="lt1"/>
                          </a:solidFill>
                          <a:latin typeface="+mn-lt"/>
                          <a:ea typeface="+mn-ea"/>
                          <a:cs typeface="+mn-cs"/>
                        </a:rPr>
                        <a:t> 总盈亏       </a:t>
                      </a:r>
                    </a:p>
                  </a:txBody>
                  <a:tcPr marL="13590" marR="13590" marT="13590" marB="0" anchor="ctr"/>
                </a:tc>
                <a:tc>
                  <a:txBody>
                    <a:bodyPr/>
                    <a:lstStyle/>
                    <a:p>
                      <a:pPr marL="0" algn="ctr" defTabSz="914400" rtl="0" eaLnBrk="1" fontAlgn="ctr" latinLnBrk="0" hangingPunct="1">
                        <a:buNone/>
                      </a:pPr>
                      <a:r>
                        <a:rPr lang="zh-CN" altLang="en-US" sz="1800" b="1" kern="1200" dirty="0">
                          <a:solidFill>
                            <a:schemeClr val="lt1"/>
                          </a:solidFill>
                          <a:latin typeface="+mn-lt"/>
                          <a:ea typeface="+mn-ea"/>
                          <a:cs typeface="+mn-cs"/>
                        </a:rPr>
                        <a:t> 数量</a:t>
                      </a:r>
                    </a:p>
                  </a:txBody>
                  <a:tcPr marL="13590" marR="13590" marT="13590" marB="0" anchor="ctr"/>
                </a:tc>
                <a:extLst>
                  <a:ext uri="{0D108BD9-81ED-4DB2-BD59-A6C34878D82A}">
                    <a16:rowId xmlns:a16="http://schemas.microsoft.com/office/drawing/2014/main" val="699671476"/>
                  </a:ext>
                </a:extLst>
              </a:tr>
              <a:tr h="406762">
                <a:tc>
                  <a:txBody>
                    <a:bodyPr/>
                    <a:lstStyle/>
                    <a:p>
                      <a:pPr marL="0" algn="ctr" defTabSz="914400" rtl="0" eaLnBrk="1" fontAlgn="ctr" latinLnBrk="0" hangingPunct="1">
                        <a:buNone/>
                      </a:pPr>
                      <a:r>
                        <a:rPr lang="zh-CN" altLang="en-US" sz="1800" kern="1200" dirty="0">
                          <a:solidFill>
                            <a:schemeClr val="dk1"/>
                          </a:solidFill>
                          <a:latin typeface="+mn-lt"/>
                          <a:ea typeface="+mn-ea"/>
                          <a:cs typeface="+mn-cs"/>
                        </a:rPr>
                        <a:t>大于</a:t>
                      </a:r>
                      <a:r>
                        <a:rPr lang="en-US" altLang="zh-CN" sz="1800" kern="1200" dirty="0">
                          <a:solidFill>
                            <a:schemeClr val="dk1"/>
                          </a:solidFill>
                          <a:latin typeface="+mn-lt"/>
                          <a:ea typeface="+mn-ea"/>
                          <a:cs typeface="+mn-cs"/>
                        </a:rPr>
                        <a:t>10%     </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-1.62%</a:t>
                      </a:r>
                    </a:p>
                  </a:txBody>
                  <a:tcPr marL="13590" marR="13590" marT="13590"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-0.75%</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117.4</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-127.1</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-9.65</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12</a:t>
                      </a:r>
                    </a:p>
                  </a:txBody>
                  <a:tcPr marL="13590" marR="13590" marT="13590" marB="0" anchor="ctr"/>
                </a:tc>
                <a:extLst>
                  <a:ext uri="{0D108BD9-81ED-4DB2-BD59-A6C34878D82A}">
                    <a16:rowId xmlns:a16="http://schemas.microsoft.com/office/drawing/2014/main" val="1477761653"/>
                  </a:ext>
                </a:extLst>
              </a:tr>
              <a:tr h="406762">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5%</a:t>
                      </a:r>
                      <a:r>
                        <a:rPr lang="zh-CN" altLang="en-US" sz="1800" kern="1200" dirty="0">
                          <a:solidFill>
                            <a:schemeClr val="dk1"/>
                          </a:solidFill>
                          <a:latin typeface="+mn-lt"/>
                          <a:ea typeface="+mn-ea"/>
                          <a:cs typeface="+mn-cs"/>
                        </a:rPr>
                        <a:t>至</a:t>
                      </a:r>
                      <a:r>
                        <a:rPr lang="en-US" altLang="zh-CN" sz="1800" kern="1200" dirty="0">
                          <a:solidFill>
                            <a:schemeClr val="dk1"/>
                          </a:solidFill>
                          <a:latin typeface="+mn-lt"/>
                          <a:ea typeface="+mn-ea"/>
                          <a:cs typeface="+mn-cs"/>
                        </a:rPr>
                        <a:t>10%    </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-1.19%</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-1.09%</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198.8</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-174.6</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24.2</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46</a:t>
                      </a:r>
                    </a:p>
                  </a:txBody>
                  <a:tcPr marL="13590" marR="13590" marT="13590" marB="0" anchor="ctr"/>
                </a:tc>
                <a:extLst>
                  <a:ext uri="{0D108BD9-81ED-4DB2-BD59-A6C34878D82A}">
                    <a16:rowId xmlns:a16="http://schemas.microsoft.com/office/drawing/2014/main" val="2991412244"/>
                  </a:ext>
                </a:extLst>
              </a:tr>
              <a:tr h="406762">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0%</a:t>
                      </a:r>
                      <a:r>
                        <a:rPr lang="zh-CN" altLang="en-US" sz="1800" kern="1200" dirty="0">
                          <a:solidFill>
                            <a:schemeClr val="dk1"/>
                          </a:solidFill>
                          <a:latin typeface="+mn-lt"/>
                          <a:ea typeface="+mn-ea"/>
                          <a:cs typeface="+mn-cs"/>
                        </a:rPr>
                        <a:t>至</a:t>
                      </a:r>
                      <a:r>
                        <a:rPr lang="en-US" altLang="zh-CN" sz="1800" kern="1200" dirty="0">
                          <a:solidFill>
                            <a:schemeClr val="dk1"/>
                          </a:solidFill>
                          <a:latin typeface="+mn-lt"/>
                          <a:ea typeface="+mn-ea"/>
                          <a:cs typeface="+mn-cs"/>
                        </a:rPr>
                        <a:t>5%     </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-1.65%</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-2.01%</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208</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-164.1</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43.97</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245</a:t>
                      </a:r>
                    </a:p>
                  </a:txBody>
                  <a:tcPr marL="13590" marR="13590" marT="13590" marB="0" anchor="ctr"/>
                </a:tc>
                <a:extLst>
                  <a:ext uri="{0D108BD9-81ED-4DB2-BD59-A6C34878D82A}">
                    <a16:rowId xmlns:a16="http://schemas.microsoft.com/office/drawing/2014/main" val="3392672844"/>
                  </a:ext>
                </a:extLst>
              </a:tr>
              <a:tr h="406762">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-5%</a:t>
                      </a:r>
                      <a:r>
                        <a:rPr lang="zh-CN" altLang="en-US" sz="1800" kern="1200" dirty="0">
                          <a:solidFill>
                            <a:schemeClr val="dk1"/>
                          </a:solidFill>
                          <a:latin typeface="+mn-lt"/>
                          <a:ea typeface="+mn-ea"/>
                          <a:cs typeface="+mn-cs"/>
                        </a:rPr>
                        <a:t>至</a:t>
                      </a:r>
                      <a:r>
                        <a:rPr lang="en-US" altLang="zh-CN" sz="1800" kern="1200" dirty="0">
                          <a:solidFill>
                            <a:schemeClr val="dk1"/>
                          </a:solidFill>
                          <a:latin typeface="+mn-lt"/>
                          <a:ea typeface="+mn-ea"/>
                          <a:cs typeface="+mn-cs"/>
                        </a:rPr>
                        <a:t>0%    </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-1.13%</a:t>
                      </a:r>
                    </a:p>
                  </a:txBody>
                  <a:tcPr marL="13590" marR="13590" marT="13590"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-1.33%</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186.2</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-88.24</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97.95</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216</a:t>
                      </a:r>
                    </a:p>
                  </a:txBody>
                  <a:tcPr marL="13590" marR="13590" marT="13590" marB="0" anchor="ctr"/>
                </a:tc>
                <a:extLst>
                  <a:ext uri="{0D108BD9-81ED-4DB2-BD59-A6C34878D82A}">
                    <a16:rowId xmlns:a16="http://schemas.microsoft.com/office/drawing/2014/main" val="1184107251"/>
                  </a:ext>
                </a:extLst>
              </a:tr>
              <a:tr h="406762">
                <a:tc>
                  <a:txBody>
                    <a:bodyPr/>
                    <a:lstStyle/>
                    <a:p>
                      <a:pPr marL="0" algn="ctr" defTabSz="914400" rtl="0" eaLnBrk="1" fontAlgn="ctr" latinLnBrk="0" hangingPunct="1">
                        <a:buNone/>
                      </a:pPr>
                      <a:r>
                        <a:rPr lang="en-US" altLang="zh-CN" sz="1800" kern="1200" dirty="0">
                          <a:solidFill>
                            <a:srgbClr val="FF0000"/>
                          </a:solidFill>
                          <a:latin typeface="+mn-lt"/>
                          <a:ea typeface="+mn-ea"/>
                          <a:cs typeface="+mn-cs"/>
                        </a:rPr>
                        <a:t>-10%</a:t>
                      </a:r>
                      <a:r>
                        <a:rPr lang="zh-CN" altLang="en-US" sz="1800" kern="1200" dirty="0">
                          <a:solidFill>
                            <a:srgbClr val="FF0000"/>
                          </a:solidFill>
                          <a:latin typeface="+mn-lt"/>
                          <a:ea typeface="+mn-ea"/>
                          <a:cs typeface="+mn-cs"/>
                        </a:rPr>
                        <a:t>至</a:t>
                      </a:r>
                      <a:r>
                        <a:rPr lang="en-US" altLang="zh-CN" sz="1800" kern="1200" dirty="0">
                          <a:solidFill>
                            <a:srgbClr val="FF0000"/>
                          </a:solidFill>
                          <a:latin typeface="+mn-lt"/>
                          <a:ea typeface="+mn-ea"/>
                          <a:cs typeface="+mn-cs"/>
                        </a:rPr>
                        <a:t>-5%  </a:t>
                      </a:r>
                    </a:p>
                  </a:txBody>
                  <a:tcPr marL="13590" marR="13590" marT="13590" marB="0" anchor="ctr"/>
                </a:tc>
                <a:tc>
                  <a:txBody>
                    <a:bodyPr/>
                    <a:lstStyle/>
                    <a:p>
                      <a:pPr marL="0" algn="ctr" defTabSz="914400" rtl="0" eaLnBrk="1" fontAlgn="ctr" latinLnBrk="0" hangingPunct="1">
                        <a:buNone/>
                      </a:pPr>
                      <a:r>
                        <a:rPr lang="en-US" altLang="zh-CN" sz="1800" kern="1200" dirty="0">
                          <a:solidFill>
                            <a:srgbClr val="FF0000"/>
                          </a:solidFill>
                          <a:latin typeface="+mn-lt"/>
                          <a:ea typeface="+mn-ea"/>
                          <a:cs typeface="+mn-cs"/>
                        </a:rPr>
                        <a:t>1.49%</a:t>
                      </a:r>
                    </a:p>
                  </a:txBody>
                  <a:tcPr marL="13590" marR="13590" marT="13590"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-1.19%</a:t>
                      </a:r>
                    </a:p>
                  </a:txBody>
                  <a:tcPr marL="13590" marR="13590" marT="13590"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296.2</a:t>
                      </a:r>
                    </a:p>
                  </a:txBody>
                  <a:tcPr marL="13590" marR="13590" marT="13590"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277.1</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573.3</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31</a:t>
                      </a:r>
                    </a:p>
                  </a:txBody>
                  <a:tcPr marL="13590" marR="13590" marT="13590" marB="0" anchor="ctr"/>
                </a:tc>
                <a:extLst>
                  <a:ext uri="{0D108BD9-81ED-4DB2-BD59-A6C34878D82A}">
                    <a16:rowId xmlns:a16="http://schemas.microsoft.com/office/drawing/2014/main" val="3619167258"/>
                  </a:ext>
                </a:extLst>
              </a:tr>
              <a:tr h="406762">
                <a:tc>
                  <a:txBody>
                    <a:bodyPr/>
                    <a:lstStyle/>
                    <a:p>
                      <a:pPr marL="0" algn="ctr" defTabSz="914400" rtl="0" eaLnBrk="1" fontAlgn="ctr" latinLnBrk="0" hangingPunct="1">
                        <a:buNone/>
                      </a:pPr>
                      <a:r>
                        <a:rPr lang="zh-CN" altLang="en-US" sz="1800" kern="1200">
                          <a:solidFill>
                            <a:srgbClr val="FF0000"/>
                          </a:solidFill>
                          <a:latin typeface="+mn-lt"/>
                          <a:ea typeface="+mn-ea"/>
                          <a:cs typeface="+mn-cs"/>
                        </a:rPr>
                        <a:t>小于</a:t>
                      </a:r>
                      <a:r>
                        <a:rPr lang="en-US" altLang="zh-CN" sz="1800" kern="1200">
                          <a:solidFill>
                            <a:srgbClr val="FF0000"/>
                          </a:solidFill>
                          <a:latin typeface="+mn-lt"/>
                          <a:ea typeface="+mn-ea"/>
                          <a:cs typeface="+mn-cs"/>
                        </a:rPr>
                        <a:t>-10%    </a:t>
                      </a:r>
                    </a:p>
                  </a:txBody>
                  <a:tcPr marL="13590" marR="13590" marT="13590" marB="0" anchor="ctr"/>
                </a:tc>
                <a:tc>
                  <a:txBody>
                    <a:bodyPr/>
                    <a:lstStyle/>
                    <a:p>
                      <a:pPr marL="0" algn="ctr" defTabSz="914400" rtl="0" eaLnBrk="1" fontAlgn="ctr" latinLnBrk="0" hangingPunct="1">
                        <a:buNone/>
                      </a:pPr>
                      <a:r>
                        <a:rPr lang="en-US" altLang="zh-CN" sz="1800" kern="1200" dirty="0">
                          <a:solidFill>
                            <a:srgbClr val="FF0000"/>
                          </a:solidFill>
                          <a:latin typeface="+mn-lt"/>
                          <a:ea typeface="+mn-ea"/>
                          <a:cs typeface="+mn-cs"/>
                        </a:rPr>
                        <a:t>0.31%</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-2.30%</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165.6</a:t>
                      </a:r>
                    </a:p>
                  </a:txBody>
                  <a:tcPr marL="13590" marR="13590" marT="13590"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28.06</a:t>
                      </a:r>
                    </a:p>
                  </a:txBody>
                  <a:tcPr marL="13590" marR="13590" marT="13590"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193.7</a:t>
                      </a:r>
                    </a:p>
                  </a:txBody>
                  <a:tcPr marL="13590" marR="13590" marT="13590"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8</a:t>
                      </a:r>
                    </a:p>
                  </a:txBody>
                  <a:tcPr marL="13590" marR="13590" marT="13590" marB="0" anchor="ctr"/>
                </a:tc>
                <a:extLst>
                  <a:ext uri="{0D108BD9-81ED-4DB2-BD59-A6C34878D82A}">
                    <a16:rowId xmlns:a16="http://schemas.microsoft.com/office/drawing/2014/main" val="3563725012"/>
                  </a:ext>
                </a:extLst>
              </a:tr>
            </a:tbl>
          </a:graphicData>
        </a:graphic>
      </p:graphicFrame>
    </p:spTree>
    <p:custDataLst>
      <p:tags r:id="rId1"/>
    </p:custDataLst>
    <p:extLst>
      <p:ext uri="{BB962C8B-B14F-4D97-AF65-F5344CB8AC3E}">
        <p14:creationId xmlns:p14="http://schemas.microsoft.com/office/powerpoint/2010/main" val="2614044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1">
            <a:extLst>
              <a:ext uri="{FF2B5EF4-FFF2-40B4-BE49-F238E27FC236}">
                <a16:creationId xmlns:a16="http://schemas.microsoft.com/office/drawing/2014/main" id="{B5D3337D-6E6C-0696-61BA-35AA43F97A98}"/>
              </a:ext>
            </a:extLst>
          </p:cNvPr>
          <p:cNvSpPr txBox="1"/>
          <p:nvPr/>
        </p:nvSpPr>
        <p:spPr>
          <a:xfrm>
            <a:off x="836677" y="174033"/>
            <a:ext cx="10515597" cy="946838"/>
          </a:xfrm>
          <a:prstGeom prst="rect">
            <a:avLst/>
          </a:prstGeom>
        </p:spPr>
        <p:txBody>
          <a:bodyPr vert="horz" lIns="91440" tIns="45720" rIns="91440" bIns="45720" rtlCol="0" anchor="ctr">
            <a:normAutofit/>
          </a:bodyPr>
          <a:lstStyle/>
          <a:p>
            <a:pPr marL="0" marR="0" lvl="0" indent="0" fontAlgn="auto">
              <a:lnSpc>
                <a:spcPct val="90000"/>
              </a:lnSpc>
              <a:spcBef>
                <a:spcPct val="0"/>
              </a:spcBef>
              <a:spcAft>
                <a:spcPts val="600"/>
              </a:spcAft>
              <a:buClrTx/>
              <a:buSzTx/>
              <a:tabLst/>
              <a:defRPr/>
            </a:pPr>
            <a:r>
              <a:rPr kumimoji="1" lang="en-US" altLang="zh-CN" sz="4000" b="1" kern="1200" spc="300" dirty="0">
                <a:solidFill>
                  <a:schemeClr val="tx1"/>
                </a:solidFill>
                <a:latin typeface="+mj-lt"/>
                <a:ea typeface="+mj-ea"/>
                <a:cs typeface="+mj-cs"/>
              </a:rPr>
              <a:t>Margin of Safety</a:t>
            </a:r>
          </a:p>
        </p:txBody>
      </p:sp>
      <p:sp>
        <p:nvSpPr>
          <p:cNvPr id="7" name="文本框 6"/>
          <p:cNvSpPr txBox="1"/>
          <p:nvPr/>
        </p:nvSpPr>
        <p:spPr>
          <a:xfrm>
            <a:off x="889686" y="4837803"/>
            <a:ext cx="10462588" cy="1468644"/>
          </a:xfrm>
          <a:prstGeom prst="rect">
            <a:avLst/>
          </a:prstGeom>
        </p:spPr>
        <p:txBody>
          <a:bodyPr vert="horz" lIns="91440" tIns="45720" rIns="91440" bIns="45720" rtlCol="0" anchor="ctr">
            <a:noAutofit/>
          </a:bodyPr>
          <a:lstStyle/>
          <a:p>
            <a:pPr marR="0" lvl="0" algn="ctr" fontAlgn="auto">
              <a:lnSpc>
                <a:spcPct val="90000"/>
              </a:lnSpc>
              <a:spcBef>
                <a:spcPts val="0"/>
              </a:spcBef>
              <a:spcAft>
                <a:spcPts val="600"/>
              </a:spcAft>
              <a:buClrTx/>
              <a:buSzTx/>
              <a:tabLst/>
              <a:defRPr/>
            </a:pPr>
            <a:r>
              <a:rPr kumimoji="1" lang="en-US" altLang="zh-CN" dirty="0"/>
              <a:t>According to the output results,  there was no obvious positive correlation between the yield of convertible bonds and the margin of safety. Low or even negative total profit and loss occurred in some objects with high safety margin (greater than 4%). It may be because convertible bonds with a higher margin of safety are more vulnerable to liquidity shocks and investors are more willing to sell them on T-day.</a:t>
            </a:r>
          </a:p>
        </p:txBody>
      </p:sp>
      <p:graphicFrame>
        <p:nvGraphicFramePr>
          <p:cNvPr id="9" name="表格 8">
            <a:extLst>
              <a:ext uri="{FF2B5EF4-FFF2-40B4-BE49-F238E27FC236}">
                <a16:creationId xmlns:a16="http://schemas.microsoft.com/office/drawing/2014/main" id="{BD2ECF29-C61E-2227-7479-80D33EEE4CD0}"/>
              </a:ext>
            </a:extLst>
          </p:cNvPr>
          <p:cNvGraphicFramePr>
            <a:graphicFrameLocks noGrp="1"/>
          </p:cNvGraphicFramePr>
          <p:nvPr>
            <p:extLst>
              <p:ext uri="{D42A27DB-BD31-4B8C-83A1-F6EECF244321}">
                <p14:modId xmlns:p14="http://schemas.microsoft.com/office/powerpoint/2010/main" val="2314470829"/>
              </p:ext>
            </p:extLst>
          </p:nvPr>
        </p:nvGraphicFramePr>
        <p:xfrm>
          <a:off x="889686" y="1285875"/>
          <a:ext cx="10462589" cy="3364116"/>
        </p:xfrm>
        <a:graphic>
          <a:graphicData uri="http://schemas.openxmlformats.org/drawingml/2006/table">
            <a:tbl>
              <a:tblPr firstRow="1" bandRow="1">
                <a:tableStyleId>{5C22544A-7EE6-4342-B048-85BDC9FD1C3A}</a:tableStyleId>
              </a:tblPr>
              <a:tblGrid>
                <a:gridCol w="2520320">
                  <a:extLst>
                    <a:ext uri="{9D8B030D-6E8A-4147-A177-3AD203B41FA5}">
                      <a16:colId xmlns:a16="http://schemas.microsoft.com/office/drawing/2014/main" val="786768804"/>
                    </a:ext>
                  </a:extLst>
                </a:gridCol>
                <a:gridCol w="1218555">
                  <a:extLst>
                    <a:ext uri="{9D8B030D-6E8A-4147-A177-3AD203B41FA5}">
                      <a16:colId xmlns:a16="http://schemas.microsoft.com/office/drawing/2014/main" val="4065674027"/>
                    </a:ext>
                  </a:extLst>
                </a:gridCol>
                <a:gridCol w="1190849">
                  <a:extLst>
                    <a:ext uri="{9D8B030D-6E8A-4147-A177-3AD203B41FA5}">
                      <a16:colId xmlns:a16="http://schemas.microsoft.com/office/drawing/2014/main" val="3679843461"/>
                    </a:ext>
                  </a:extLst>
                </a:gridCol>
                <a:gridCol w="1190849">
                  <a:extLst>
                    <a:ext uri="{9D8B030D-6E8A-4147-A177-3AD203B41FA5}">
                      <a16:colId xmlns:a16="http://schemas.microsoft.com/office/drawing/2014/main" val="1968985225"/>
                    </a:ext>
                  </a:extLst>
                </a:gridCol>
                <a:gridCol w="1206109">
                  <a:extLst>
                    <a:ext uri="{9D8B030D-6E8A-4147-A177-3AD203B41FA5}">
                      <a16:colId xmlns:a16="http://schemas.microsoft.com/office/drawing/2014/main" val="686139815"/>
                    </a:ext>
                  </a:extLst>
                </a:gridCol>
                <a:gridCol w="1945058">
                  <a:extLst>
                    <a:ext uri="{9D8B030D-6E8A-4147-A177-3AD203B41FA5}">
                      <a16:colId xmlns:a16="http://schemas.microsoft.com/office/drawing/2014/main" val="1726952062"/>
                    </a:ext>
                  </a:extLst>
                </a:gridCol>
                <a:gridCol w="1190849">
                  <a:extLst>
                    <a:ext uri="{9D8B030D-6E8A-4147-A177-3AD203B41FA5}">
                      <a16:colId xmlns:a16="http://schemas.microsoft.com/office/drawing/2014/main" val="2735635742"/>
                    </a:ext>
                  </a:extLst>
                </a:gridCol>
              </a:tblGrid>
              <a:tr h="857088">
                <a:tc>
                  <a:txBody>
                    <a:bodyPr/>
                    <a:lstStyle/>
                    <a:p>
                      <a:pPr marL="0" algn="ctr" defTabSz="914400" rtl="0" eaLnBrk="1" fontAlgn="ctr" latinLnBrk="0" hangingPunct="1">
                        <a:buNone/>
                      </a:pPr>
                      <a:r>
                        <a:rPr lang="zh-CN" altLang="en-US" sz="1800" b="1" kern="1200" dirty="0">
                          <a:solidFill>
                            <a:schemeClr val="lt1"/>
                          </a:solidFill>
                          <a:latin typeface="+mn-lt"/>
                          <a:ea typeface="+mn-ea"/>
                          <a:cs typeface="+mn-cs"/>
                        </a:rPr>
                        <a:t>安全边际      </a:t>
                      </a:r>
                    </a:p>
                  </a:txBody>
                  <a:tcPr marL="13727" marR="13727" marT="13727" marB="0" anchor="ctr"/>
                </a:tc>
                <a:tc>
                  <a:txBody>
                    <a:bodyPr/>
                    <a:lstStyle/>
                    <a:p>
                      <a:pPr marL="0" algn="ctr" defTabSz="914400" rtl="0" eaLnBrk="1" fontAlgn="ctr" latinLnBrk="0" hangingPunct="1">
                        <a:buNone/>
                      </a:pPr>
                      <a:r>
                        <a:rPr lang="en" sz="1800" b="1" kern="1200" dirty="0">
                          <a:solidFill>
                            <a:schemeClr val="lt1"/>
                          </a:solidFill>
                          <a:latin typeface="+mn-lt"/>
                          <a:ea typeface="+mn-ea"/>
                          <a:cs typeface="+mn-cs"/>
                        </a:rPr>
                        <a:t> T-2</a:t>
                      </a:r>
                      <a:r>
                        <a:rPr lang="zh-CN" altLang="en-US" sz="1800" b="1" kern="1200" dirty="0">
                          <a:solidFill>
                            <a:schemeClr val="lt1"/>
                          </a:solidFill>
                          <a:latin typeface="+mn-lt"/>
                          <a:ea typeface="+mn-ea"/>
                          <a:cs typeface="+mn-cs"/>
                        </a:rPr>
                        <a:t>至</a:t>
                      </a:r>
                      <a:r>
                        <a:rPr lang="en" sz="1800" b="1" kern="1200" dirty="0">
                          <a:solidFill>
                            <a:schemeClr val="lt1"/>
                          </a:solidFill>
                          <a:latin typeface="+mn-lt"/>
                          <a:ea typeface="+mn-ea"/>
                          <a:cs typeface="+mn-cs"/>
                        </a:rPr>
                        <a:t>T</a:t>
                      </a:r>
                      <a:r>
                        <a:rPr lang="zh-CN" altLang="en-US" sz="1800" b="1" kern="1200" dirty="0">
                          <a:solidFill>
                            <a:schemeClr val="lt1"/>
                          </a:solidFill>
                          <a:latin typeface="+mn-lt"/>
                          <a:ea typeface="+mn-ea"/>
                          <a:cs typeface="+mn-cs"/>
                        </a:rPr>
                        <a:t>日    </a:t>
                      </a:r>
                    </a:p>
                  </a:txBody>
                  <a:tcPr marL="13727" marR="13727" marT="13727" marB="0" anchor="ctr"/>
                </a:tc>
                <a:tc>
                  <a:txBody>
                    <a:bodyPr/>
                    <a:lstStyle/>
                    <a:p>
                      <a:pPr marL="0" algn="ctr" defTabSz="914400" rtl="0" eaLnBrk="1" fontAlgn="ctr" latinLnBrk="0" hangingPunct="1">
                        <a:buNone/>
                      </a:pPr>
                      <a:r>
                        <a:rPr lang="en" sz="1800" b="1" kern="1200" dirty="0">
                          <a:solidFill>
                            <a:schemeClr val="lt1"/>
                          </a:solidFill>
                          <a:latin typeface="+mn-lt"/>
                          <a:ea typeface="+mn-ea"/>
                          <a:cs typeface="+mn-cs"/>
                        </a:rPr>
                        <a:t> T</a:t>
                      </a:r>
                      <a:r>
                        <a:rPr lang="zh-CN" altLang="en-US" sz="1800" b="1" kern="1200" dirty="0">
                          <a:solidFill>
                            <a:schemeClr val="lt1"/>
                          </a:solidFill>
                          <a:latin typeface="+mn-lt"/>
                          <a:ea typeface="+mn-ea"/>
                          <a:cs typeface="+mn-cs"/>
                        </a:rPr>
                        <a:t>日</a:t>
                      </a:r>
                    </a:p>
                  </a:txBody>
                  <a:tcPr marL="13727" marR="13727" marT="13727" marB="0" anchor="ctr"/>
                </a:tc>
                <a:tc>
                  <a:txBody>
                    <a:bodyPr/>
                    <a:lstStyle/>
                    <a:p>
                      <a:pPr marL="0" algn="ctr" defTabSz="914400" rtl="0" eaLnBrk="1" fontAlgn="ctr" latinLnBrk="0" hangingPunct="1">
                        <a:buNone/>
                      </a:pPr>
                      <a:r>
                        <a:rPr lang="zh-CN" altLang="en-US" sz="1800" b="1" kern="1200" dirty="0">
                          <a:solidFill>
                            <a:schemeClr val="lt1"/>
                          </a:solidFill>
                          <a:latin typeface="+mn-lt"/>
                          <a:ea typeface="+mn-ea"/>
                          <a:cs typeface="+mn-cs"/>
                        </a:rPr>
                        <a:t>转债盈亏      </a:t>
                      </a:r>
                    </a:p>
                  </a:txBody>
                  <a:tcPr marL="13727" marR="13727" marT="13727" marB="0" anchor="ctr"/>
                </a:tc>
                <a:tc>
                  <a:txBody>
                    <a:bodyPr/>
                    <a:lstStyle/>
                    <a:p>
                      <a:pPr marL="0" algn="ctr" defTabSz="914400" rtl="0" eaLnBrk="1" fontAlgn="ctr" latinLnBrk="0" hangingPunct="1">
                        <a:buNone/>
                      </a:pPr>
                      <a:r>
                        <a:rPr lang="zh-CN" altLang="en-US" sz="1800" b="1" kern="1200" dirty="0">
                          <a:solidFill>
                            <a:schemeClr val="lt1"/>
                          </a:solidFill>
                          <a:latin typeface="+mn-lt"/>
                          <a:ea typeface="+mn-ea"/>
                          <a:cs typeface="+mn-cs"/>
                        </a:rPr>
                        <a:t> 正股盈亏      </a:t>
                      </a:r>
                    </a:p>
                  </a:txBody>
                  <a:tcPr marL="13727" marR="13727" marT="13727" marB="0" anchor="ctr"/>
                </a:tc>
                <a:tc>
                  <a:txBody>
                    <a:bodyPr/>
                    <a:lstStyle/>
                    <a:p>
                      <a:pPr marL="0" algn="ctr" defTabSz="914400" rtl="0" eaLnBrk="1" fontAlgn="ctr" latinLnBrk="0" hangingPunct="1">
                        <a:buNone/>
                      </a:pPr>
                      <a:r>
                        <a:rPr lang="zh-CN" altLang="en-US" sz="1800" b="1" kern="1200" dirty="0">
                          <a:solidFill>
                            <a:schemeClr val="lt1"/>
                          </a:solidFill>
                          <a:latin typeface="+mn-lt"/>
                          <a:ea typeface="+mn-ea"/>
                          <a:cs typeface="+mn-cs"/>
                        </a:rPr>
                        <a:t> 总盈亏       </a:t>
                      </a:r>
                    </a:p>
                  </a:txBody>
                  <a:tcPr marL="13727" marR="13727" marT="13727" marB="0" anchor="ctr"/>
                </a:tc>
                <a:tc>
                  <a:txBody>
                    <a:bodyPr/>
                    <a:lstStyle/>
                    <a:p>
                      <a:pPr marL="0" algn="ctr" defTabSz="914400" rtl="0" eaLnBrk="1" fontAlgn="ctr" latinLnBrk="0" hangingPunct="1">
                        <a:buNone/>
                      </a:pPr>
                      <a:r>
                        <a:rPr lang="zh-CN" altLang="en-US" sz="1800" b="1" kern="1200" dirty="0">
                          <a:solidFill>
                            <a:schemeClr val="lt1"/>
                          </a:solidFill>
                          <a:latin typeface="+mn-lt"/>
                          <a:ea typeface="+mn-ea"/>
                          <a:cs typeface="+mn-cs"/>
                        </a:rPr>
                        <a:t> 数量</a:t>
                      </a:r>
                    </a:p>
                  </a:txBody>
                  <a:tcPr marL="13727" marR="13727" marT="13727" marB="0" anchor="ctr"/>
                </a:tc>
                <a:extLst>
                  <a:ext uri="{0D108BD9-81ED-4DB2-BD59-A6C34878D82A}">
                    <a16:rowId xmlns:a16="http://schemas.microsoft.com/office/drawing/2014/main" val="555058"/>
                  </a:ext>
                </a:extLst>
              </a:tr>
              <a:tr h="417838">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1%</a:t>
                      </a:r>
                      <a:r>
                        <a:rPr lang="zh-CN" altLang="en-US" sz="1800" kern="1200" dirty="0">
                          <a:solidFill>
                            <a:schemeClr val="dk1"/>
                          </a:solidFill>
                          <a:latin typeface="+mn-lt"/>
                          <a:ea typeface="+mn-ea"/>
                          <a:cs typeface="+mn-cs"/>
                        </a:rPr>
                        <a:t>以下      </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-0.12%</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-0.41%</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291.68</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-24.21</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267.47</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110</a:t>
                      </a:r>
                    </a:p>
                  </a:txBody>
                  <a:tcPr marL="13727" marR="13727" marT="13727" marB="0" anchor="ctr"/>
                </a:tc>
                <a:extLst>
                  <a:ext uri="{0D108BD9-81ED-4DB2-BD59-A6C34878D82A}">
                    <a16:rowId xmlns:a16="http://schemas.microsoft.com/office/drawing/2014/main" val="2313076065"/>
                  </a:ext>
                </a:extLst>
              </a:tr>
              <a:tr h="417838">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1-2%      </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-1.24%</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-1.72%</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219.07</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-159.7</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59.4</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191</a:t>
                      </a:r>
                    </a:p>
                  </a:txBody>
                  <a:tcPr marL="13727" marR="13727" marT="13727" marB="0" anchor="ctr"/>
                </a:tc>
                <a:extLst>
                  <a:ext uri="{0D108BD9-81ED-4DB2-BD59-A6C34878D82A}">
                    <a16:rowId xmlns:a16="http://schemas.microsoft.com/office/drawing/2014/main" val="2460020494"/>
                  </a:ext>
                </a:extLst>
              </a:tr>
              <a:tr h="417838">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2-3%      </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-1.36%</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-1.60%</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163.98</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-116.2</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47.8</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139</a:t>
                      </a:r>
                    </a:p>
                  </a:txBody>
                  <a:tcPr marL="13727" marR="13727" marT="13727" marB="0" anchor="ctr"/>
                </a:tc>
                <a:extLst>
                  <a:ext uri="{0D108BD9-81ED-4DB2-BD59-A6C34878D82A}">
                    <a16:rowId xmlns:a16="http://schemas.microsoft.com/office/drawing/2014/main" val="1865286828"/>
                  </a:ext>
                </a:extLst>
              </a:tr>
              <a:tr h="417838">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3-4%      </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-0.89%</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-1.62%</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144.96</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-56.07</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88.89</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64</a:t>
                      </a:r>
                    </a:p>
                  </a:txBody>
                  <a:tcPr marL="13727" marR="13727" marT="13727" marB="0" anchor="ctr"/>
                </a:tc>
                <a:extLst>
                  <a:ext uri="{0D108BD9-81ED-4DB2-BD59-A6C34878D82A}">
                    <a16:rowId xmlns:a16="http://schemas.microsoft.com/office/drawing/2014/main" val="3826676524"/>
                  </a:ext>
                </a:extLst>
              </a:tr>
              <a:tr h="417838">
                <a:tc>
                  <a:txBody>
                    <a:bodyPr/>
                    <a:lstStyle/>
                    <a:p>
                      <a:pPr marL="0" algn="ctr" defTabSz="914400" rtl="0" eaLnBrk="1" fontAlgn="ctr" latinLnBrk="0" hangingPunct="1">
                        <a:buNone/>
                      </a:pPr>
                      <a:r>
                        <a:rPr lang="en-US" altLang="zh-CN" sz="1800" kern="1200" dirty="0">
                          <a:solidFill>
                            <a:srgbClr val="FF0000"/>
                          </a:solidFill>
                          <a:latin typeface="+mn-lt"/>
                          <a:ea typeface="+mn-ea"/>
                          <a:cs typeface="+mn-cs"/>
                        </a:rPr>
                        <a:t>4-5% </a:t>
                      </a:r>
                      <a:r>
                        <a:rPr lang="zh-CN" altLang="en-US" sz="1800" kern="1200" dirty="0">
                          <a:solidFill>
                            <a:srgbClr val="FF0000"/>
                          </a:solidFill>
                          <a:latin typeface="+mn-lt"/>
                          <a:ea typeface="+mn-ea"/>
                          <a:cs typeface="+mn-cs"/>
                        </a:rPr>
                        <a:t>     </a:t>
                      </a:r>
                    </a:p>
                  </a:txBody>
                  <a:tcPr marL="13727" marR="13727" marT="13727"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-3.81%</a:t>
                      </a:r>
                    </a:p>
                  </a:txBody>
                  <a:tcPr marL="13727" marR="13727" marT="13727"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-3.54%</a:t>
                      </a:r>
                    </a:p>
                  </a:txBody>
                  <a:tcPr marL="13727" marR="13727" marT="13727"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130.68</a:t>
                      </a:r>
                    </a:p>
                  </a:txBody>
                  <a:tcPr marL="13727" marR="13727" marT="13727"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-177.5</a:t>
                      </a:r>
                    </a:p>
                  </a:txBody>
                  <a:tcPr marL="13727" marR="13727" marT="13727" marB="0" anchor="ctr"/>
                </a:tc>
                <a:tc>
                  <a:txBody>
                    <a:bodyPr/>
                    <a:lstStyle/>
                    <a:p>
                      <a:pPr marL="0" algn="ctr" defTabSz="914400" rtl="0" eaLnBrk="1" fontAlgn="ctr" latinLnBrk="0" hangingPunct="1">
                        <a:buNone/>
                      </a:pPr>
                      <a:r>
                        <a:rPr lang="en-US" altLang="zh-CN" sz="1800" kern="1200" dirty="0">
                          <a:solidFill>
                            <a:srgbClr val="FF0000"/>
                          </a:solidFill>
                          <a:latin typeface="+mn-lt"/>
                          <a:ea typeface="+mn-ea"/>
                          <a:cs typeface="+mn-cs"/>
                        </a:rPr>
                        <a:t>-46.79</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23</a:t>
                      </a:r>
                    </a:p>
                  </a:txBody>
                  <a:tcPr marL="13727" marR="13727" marT="13727" marB="0" anchor="ctr"/>
                </a:tc>
                <a:extLst>
                  <a:ext uri="{0D108BD9-81ED-4DB2-BD59-A6C34878D82A}">
                    <a16:rowId xmlns:a16="http://schemas.microsoft.com/office/drawing/2014/main" val="4223114652"/>
                  </a:ext>
                </a:extLst>
              </a:tr>
              <a:tr h="417838">
                <a:tc>
                  <a:txBody>
                    <a:bodyPr/>
                    <a:lstStyle/>
                    <a:p>
                      <a:pPr marL="0" algn="ctr" defTabSz="914400" rtl="0" eaLnBrk="1" fontAlgn="ctr" latinLnBrk="0" hangingPunct="1">
                        <a:buNone/>
                      </a:pPr>
                      <a:r>
                        <a:rPr lang="zh-CN" altLang="en-US" sz="1800" kern="1200" dirty="0">
                          <a:solidFill>
                            <a:srgbClr val="FF0000"/>
                          </a:solidFill>
                          <a:latin typeface="+mn-lt"/>
                          <a:ea typeface="+mn-ea"/>
                          <a:cs typeface="+mn-cs"/>
                        </a:rPr>
                        <a:t>大于</a:t>
                      </a:r>
                      <a:r>
                        <a:rPr lang="en-US" altLang="zh-CN" sz="1800" kern="1200" dirty="0">
                          <a:solidFill>
                            <a:srgbClr val="FF0000"/>
                          </a:solidFill>
                          <a:latin typeface="+mn-lt"/>
                          <a:ea typeface="+mn-ea"/>
                          <a:cs typeface="+mn-cs"/>
                        </a:rPr>
                        <a:t>5% </a:t>
                      </a:r>
                      <a:r>
                        <a:rPr lang="zh-CN" altLang="en-US" sz="1800" kern="1200" dirty="0">
                          <a:solidFill>
                            <a:srgbClr val="FF0000"/>
                          </a:solidFill>
                          <a:latin typeface="+mn-lt"/>
                          <a:ea typeface="+mn-ea"/>
                          <a:cs typeface="+mn-cs"/>
                        </a:rPr>
                        <a:t>     </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-2.95%</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-3.72%</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104.5</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-97.27</a:t>
                      </a:r>
                    </a:p>
                  </a:txBody>
                  <a:tcPr marL="13727" marR="13727" marT="13727"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7.23</a:t>
                      </a:r>
                    </a:p>
                  </a:txBody>
                  <a:tcPr marL="13727" marR="13727" marT="13727"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31</a:t>
                      </a:r>
                    </a:p>
                  </a:txBody>
                  <a:tcPr marL="13727" marR="13727" marT="13727" marB="0" anchor="ctr"/>
                </a:tc>
                <a:extLst>
                  <a:ext uri="{0D108BD9-81ED-4DB2-BD59-A6C34878D82A}">
                    <a16:rowId xmlns:a16="http://schemas.microsoft.com/office/drawing/2014/main" val="1206785174"/>
                  </a:ext>
                </a:extLst>
              </a:tr>
            </a:tbl>
          </a:graphicData>
        </a:graphic>
      </p:graphicFrame>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0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000" b="0" i="0" u="none" strike="noStrike" kern="1200" cap="none" spc="0" normalizeH="0" baseline="0" noProof="0" dirty="0">
              <a:ln>
                <a:noFill/>
              </a:ln>
              <a:solidFill>
                <a:prstClr val="black">
                  <a:tint val="75000"/>
                </a:prstClr>
              </a:solidFill>
              <a:effectLst/>
              <a:uLnTx/>
              <a:uFillTx/>
              <a:latin typeface="Arial" panose="020B0604020202020204"/>
              <a:ea typeface="微软雅黑" panose="020B0503020204020204" charset="-122"/>
              <a:cs typeface="+mn-cs"/>
            </a:endParaRPr>
          </a:p>
        </p:txBody>
      </p:sp>
      <p:pic>
        <p:nvPicPr>
          <p:cNvPr id="5" name="图片 4" descr="光大证券安全边际1"/>
          <p:cNvPicPr>
            <a:picLocks noChangeAspect="1"/>
          </p:cNvPicPr>
          <p:nvPr/>
        </p:nvPicPr>
        <p:blipFill>
          <a:blip r:embed="rId4"/>
          <a:stretch>
            <a:fillRect/>
          </a:stretch>
        </p:blipFill>
        <p:spPr>
          <a:xfrm>
            <a:off x="781746" y="1050885"/>
            <a:ext cx="5201513" cy="3579495"/>
          </a:xfrm>
          <a:prstGeom prst="rect">
            <a:avLst/>
          </a:prstGeom>
        </p:spPr>
      </p:pic>
      <p:sp>
        <p:nvSpPr>
          <p:cNvPr id="9" name="文本框 8"/>
          <p:cNvSpPr txBox="1"/>
          <p:nvPr>
            <p:custDataLst>
              <p:tags r:id="rId2"/>
            </p:custDataLst>
          </p:nvPr>
        </p:nvSpPr>
        <p:spPr>
          <a:xfrm>
            <a:off x="781746" y="4779222"/>
            <a:ext cx="10627626" cy="1535178"/>
          </a:xfrm>
          <a:prstGeom prst="rect">
            <a:avLst/>
          </a:prstGeom>
          <a:noFill/>
        </p:spPr>
        <p:txBody>
          <a:bodyPr wrap="square" rtlCol="0">
            <a:noAutofit/>
          </a:bodyPr>
          <a:lstStyle/>
          <a:p>
            <a:pPr marL="88900" marR="0" lvl="0" indent="88900" algn="just" defTabSz="914400" rtl="0" eaLnBrk="1" fontAlgn="auto" latinLnBrk="0" hangingPunct="1">
              <a:lnSpc>
                <a:spcPct val="100000"/>
              </a:lnSpc>
              <a:spcBef>
                <a:spcPts val="0"/>
              </a:spcBef>
              <a:spcAft>
                <a:spcPts val="0"/>
              </a:spcAft>
              <a:buClrTx/>
              <a:buSzTx/>
              <a:buFontTx/>
              <a:buNone/>
              <a:tabLst/>
              <a:defRPr/>
            </a:pPr>
            <a:r>
              <a:rPr kumimoji="1" lang="en-US" altLang="zh-CN" dirty="0"/>
              <a:t>When our team calculated the margin of safety through python, the results we got were different from those published by Everbright Securities. Of all the items we looked at, this was the only one where there was a discrepancy. </a:t>
            </a:r>
            <a:r>
              <a:rPr kumimoji="1" lang="zh-CN" altLang="en-US" dirty="0"/>
              <a:t>We found that the number of our statistics and Everbright securities statistics are inconsistent</a:t>
            </a:r>
            <a:r>
              <a:rPr kumimoji="1" lang="en-US" altLang="zh-CN" dirty="0"/>
              <a:t> and we haven't found the cause.</a:t>
            </a:r>
          </a:p>
        </p:txBody>
      </p:sp>
      <p:graphicFrame>
        <p:nvGraphicFramePr>
          <p:cNvPr id="3" name="表格 2">
            <a:extLst>
              <a:ext uri="{FF2B5EF4-FFF2-40B4-BE49-F238E27FC236}">
                <a16:creationId xmlns:a16="http://schemas.microsoft.com/office/drawing/2014/main" id="{C0ACD32B-259D-106E-5282-38DE5EB4CC06}"/>
              </a:ext>
            </a:extLst>
          </p:cNvPr>
          <p:cNvGraphicFramePr>
            <a:graphicFrameLocks noGrp="1"/>
          </p:cNvGraphicFramePr>
          <p:nvPr>
            <p:extLst>
              <p:ext uri="{D42A27DB-BD31-4B8C-83A1-F6EECF244321}">
                <p14:modId xmlns:p14="http://schemas.microsoft.com/office/powerpoint/2010/main" val="133538300"/>
              </p:ext>
            </p:extLst>
          </p:nvPr>
        </p:nvGraphicFramePr>
        <p:xfrm>
          <a:off x="6062241" y="1060563"/>
          <a:ext cx="5313370" cy="3579495"/>
        </p:xfrm>
        <a:graphic>
          <a:graphicData uri="http://schemas.openxmlformats.org/drawingml/2006/table">
            <a:tbl>
              <a:tblPr firstRow="1" bandRow="1">
                <a:tableStyleId>{5C22544A-7EE6-4342-B048-85BDC9FD1C3A}</a:tableStyleId>
              </a:tblPr>
              <a:tblGrid>
                <a:gridCol w="1279932">
                  <a:extLst>
                    <a:ext uri="{9D8B030D-6E8A-4147-A177-3AD203B41FA5}">
                      <a16:colId xmlns:a16="http://schemas.microsoft.com/office/drawing/2014/main" val="786768804"/>
                    </a:ext>
                  </a:extLst>
                </a:gridCol>
                <a:gridCol w="618837">
                  <a:extLst>
                    <a:ext uri="{9D8B030D-6E8A-4147-A177-3AD203B41FA5}">
                      <a16:colId xmlns:a16="http://schemas.microsoft.com/office/drawing/2014/main" val="4065674027"/>
                    </a:ext>
                  </a:extLst>
                </a:gridCol>
                <a:gridCol w="604766">
                  <a:extLst>
                    <a:ext uri="{9D8B030D-6E8A-4147-A177-3AD203B41FA5}">
                      <a16:colId xmlns:a16="http://schemas.microsoft.com/office/drawing/2014/main" val="3679843461"/>
                    </a:ext>
                  </a:extLst>
                </a:gridCol>
                <a:gridCol w="604766">
                  <a:extLst>
                    <a:ext uri="{9D8B030D-6E8A-4147-A177-3AD203B41FA5}">
                      <a16:colId xmlns:a16="http://schemas.microsoft.com/office/drawing/2014/main" val="1968985225"/>
                    </a:ext>
                  </a:extLst>
                </a:gridCol>
                <a:gridCol w="612516">
                  <a:extLst>
                    <a:ext uri="{9D8B030D-6E8A-4147-A177-3AD203B41FA5}">
                      <a16:colId xmlns:a16="http://schemas.microsoft.com/office/drawing/2014/main" val="686139815"/>
                    </a:ext>
                  </a:extLst>
                </a:gridCol>
                <a:gridCol w="987787">
                  <a:extLst>
                    <a:ext uri="{9D8B030D-6E8A-4147-A177-3AD203B41FA5}">
                      <a16:colId xmlns:a16="http://schemas.microsoft.com/office/drawing/2014/main" val="1726952062"/>
                    </a:ext>
                  </a:extLst>
                </a:gridCol>
                <a:gridCol w="604766">
                  <a:extLst>
                    <a:ext uri="{9D8B030D-6E8A-4147-A177-3AD203B41FA5}">
                      <a16:colId xmlns:a16="http://schemas.microsoft.com/office/drawing/2014/main" val="2735635742"/>
                    </a:ext>
                  </a:extLst>
                </a:gridCol>
              </a:tblGrid>
              <a:tr h="911961">
                <a:tc>
                  <a:txBody>
                    <a:bodyPr/>
                    <a:lstStyle/>
                    <a:p>
                      <a:pPr marL="0" algn="ctr" defTabSz="914400" rtl="0" eaLnBrk="1" fontAlgn="ctr" latinLnBrk="0" hangingPunct="1">
                        <a:buNone/>
                      </a:pPr>
                      <a:r>
                        <a:rPr lang="zh-CN" altLang="en-US" sz="1200" b="1" kern="1200" dirty="0">
                          <a:solidFill>
                            <a:schemeClr val="lt1"/>
                          </a:solidFill>
                          <a:latin typeface="+mn-lt"/>
                          <a:ea typeface="+mn-ea"/>
                          <a:cs typeface="+mn-cs"/>
                        </a:rPr>
                        <a:t>安全边际      </a:t>
                      </a:r>
                    </a:p>
                  </a:txBody>
                  <a:tcPr marL="13727" marR="13727" marT="13727" marB="0" anchor="ctr"/>
                </a:tc>
                <a:tc>
                  <a:txBody>
                    <a:bodyPr/>
                    <a:lstStyle/>
                    <a:p>
                      <a:pPr marL="0" algn="ctr" defTabSz="914400" rtl="0" eaLnBrk="1" fontAlgn="ctr" latinLnBrk="0" hangingPunct="1">
                        <a:buNone/>
                      </a:pPr>
                      <a:r>
                        <a:rPr lang="en" sz="1200" b="1" kern="1200" dirty="0">
                          <a:solidFill>
                            <a:schemeClr val="lt1"/>
                          </a:solidFill>
                          <a:latin typeface="+mn-lt"/>
                          <a:ea typeface="+mn-ea"/>
                          <a:cs typeface="+mn-cs"/>
                        </a:rPr>
                        <a:t> T-2</a:t>
                      </a:r>
                      <a:r>
                        <a:rPr lang="zh-CN" altLang="en-US" sz="1200" b="1" kern="1200" dirty="0">
                          <a:solidFill>
                            <a:schemeClr val="lt1"/>
                          </a:solidFill>
                          <a:latin typeface="+mn-lt"/>
                          <a:ea typeface="+mn-ea"/>
                          <a:cs typeface="+mn-cs"/>
                        </a:rPr>
                        <a:t>至</a:t>
                      </a:r>
                      <a:r>
                        <a:rPr lang="en" sz="1200" b="1" kern="1200" dirty="0">
                          <a:solidFill>
                            <a:schemeClr val="lt1"/>
                          </a:solidFill>
                          <a:latin typeface="+mn-lt"/>
                          <a:ea typeface="+mn-ea"/>
                          <a:cs typeface="+mn-cs"/>
                        </a:rPr>
                        <a:t>T</a:t>
                      </a:r>
                      <a:r>
                        <a:rPr lang="zh-CN" altLang="en-US" sz="1200" b="1" kern="1200" dirty="0">
                          <a:solidFill>
                            <a:schemeClr val="lt1"/>
                          </a:solidFill>
                          <a:latin typeface="+mn-lt"/>
                          <a:ea typeface="+mn-ea"/>
                          <a:cs typeface="+mn-cs"/>
                        </a:rPr>
                        <a:t>日    </a:t>
                      </a:r>
                    </a:p>
                  </a:txBody>
                  <a:tcPr marL="13727" marR="13727" marT="13727" marB="0" anchor="ctr"/>
                </a:tc>
                <a:tc>
                  <a:txBody>
                    <a:bodyPr/>
                    <a:lstStyle/>
                    <a:p>
                      <a:pPr marL="0" algn="ctr" defTabSz="914400" rtl="0" eaLnBrk="1" fontAlgn="ctr" latinLnBrk="0" hangingPunct="1">
                        <a:buNone/>
                      </a:pPr>
                      <a:r>
                        <a:rPr lang="en" sz="1200" b="1" kern="1200" dirty="0">
                          <a:solidFill>
                            <a:schemeClr val="lt1"/>
                          </a:solidFill>
                          <a:latin typeface="+mn-lt"/>
                          <a:ea typeface="+mn-ea"/>
                          <a:cs typeface="+mn-cs"/>
                        </a:rPr>
                        <a:t> T</a:t>
                      </a:r>
                      <a:r>
                        <a:rPr lang="zh-CN" altLang="en-US" sz="1200" b="1" kern="1200" dirty="0">
                          <a:solidFill>
                            <a:schemeClr val="lt1"/>
                          </a:solidFill>
                          <a:latin typeface="+mn-lt"/>
                          <a:ea typeface="+mn-ea"/>
                          <a:cs typeface="+mn-cs"/>
                        </a:rPr>
                        <a:t>日</a:t>
                      </a:r>
                    </a:p>
                  </a:txBody>
                  <a:tcPr marL="13727" marR="13727" marT="13727" marB="0" anchor="ctr"/>
                </a:tc>
                <a:tc>
                  <a:txBody>
                    <a:bodyPr/>
                    <a:lstStyle/>
                    <a:p>
                      <a:pPr marL="0" algn="ctr" defTabSz="914400" rtl="0" eaLnBrk="1" fontAlgn="ctr" latinLnBrk="0" hangingPunct="1">
                        <a:buNone/>
                      </a:pPr>
                      <a:r>
                        <a:rPr lang="zh-CN" altLang="en-US" sz="1200" b="1" kern="1200" dirty="0">
                          <a:solidFill>
                            <a:schemeClr val="lt1"/>
                          </a:solidFill>
                          <a:latin typeface="+mn-lt"/>
                          <a:ea typeface="+mn-ea"/>
                          <a:cs typeface="+mn-cs"/>
                        </a:rPr>
                        <a:t>转债盈亏      </a:t>
                      </a:r>
                    </a:p>
                  </a:txBody>
                  <a:tcPr marL="13727" marR="13727" marT="13727" marB="0" anchor="ctr"/>
                </a:tc>
                <a:tc>
                  <a:txBody>
                    <a:bodyPr/>
                    <a:lstStyle/>
                    <a:p>
                      <a:pPr marL="0" algn="ctr" defTabSz="914400" rtl="0" eaLnBrk="1" fontAlgn="ctr" latinLnBrk="0" hangingPunct="1">
                        <a:buNone/>
                      </a:pPr>
                      <a:r>
                        <a:rPr lang="zh-CN" altLang="en-US" sz="1200" b="1" kern="1200" dirty="0">
                          <a:solidFill>
                            <a:schemeClr val="lt1"/>
                          </a:solidFill>
                          <a:latin typeface="+mn-lt"/>
                          <a:ea typeface="+mn-ea"/>
                          <a:cs typeface="+mn-cs"/>
                        </a:rPr>
                        <a:t> 正股盈亏      </a:t>
                      </a:r>
                    </a:p>
                  </a:txBody>
                  <a:tcPr marL="13727" marR="13727" marT="13727" marB="0" anchor="ctr"/>
                </a:tc>
                <a:tc>
                  <a:txBody>
                    <a:bodyPr/>
                    <a:lstStyle/>
                    <a:p>
                      <a:pPr marL="0" algn="ctr" defTabSz="914400" rtl="0" eaLnBrk="1" fontAlgn="ctr" latinLnBrk="0" hangingPunct="1">
                        <a:buNone/>
                      </a:pPr>
                      <a:r>
                        <a:rPr lang="zh-CN" altLang="en-US" sz="1200" b="1" kern="1200" dirty="0">
                          <a:solidFill>
                            <a:schemeClr val="lt1"/>
                          </a:solidFill>
                          <a:latin typeface="+mn-lt"/>
                          <a:ea typeface="+mn-ea"/>
                          <a:cs typeface="+mn-cs"/>
                        </a:rPr>
                        <a:t> 总盈亏       </a:t>
                      </a:r>
                    </a:p>
                  </a:txBody>
                  <a:tcPr marL="13727" marR="13727" marT="13727" marB="0" anchor="ctr"/>
                </a:tc>
                <a:tc>
                  <a:txBody>
                    <a:bodyPr/>
                    <a:lstStyle/>
                    <a:p>
                      <a:pPr marL="0" algn="ctr" defTabSz="914400" rtl="0" eaLnBrk="1" fontAlgn="ctr" latinLnBrk="0" hangingPunct="1">
                        <a:buNone/>
                      </a:pPr>
                      <a:r>
                        <a:rPr lang="zh-CN" altLang="en-US" sz="1200" b="1" kern="1200" dirty="0">
                          <a:solidFill>
                            <a:schemeClr val="lt1"/>
                          </a:solidFill>
                          <a:latin typeface="+mn-lt"/>
                          <a:ea typeface="+mn-ea"/>
                          <a:cs typeface="+mn-cs"/>
                        </a:rPr>
                        <a:t> 数量</a:t>
                      </a:r>
                    </a:p>
                  </a:txBody>
                  <a:tcPr marL="13727" marR="13727" marT="13727" marB="0" anchor="ctr"/>
                </a:tc>
                <a:extLst>
                  <a:ext uri="{0D108BD9-81ED-4DB2-BD59-A6C34878D82A}">
                    <a16:rowId xmlns:a16="http://schemas.microsoft.com/office/drawing/2014/main" val="555058"/>
                  </a:ext>
                </a:extLst>
              </a:tr>
              <a:tr h="444589">
                <a:tc>
                  <a:txBody>
                    <a:bodyPr/>
                    <a:lstStyle/>
                    <a:p>
                      <a:pPr marL="0" algn="ctr" defTabSz="914400" rtl="0" eaLnBrk="1" fontAlgn="ctr" latinLnBrk="0" hangingPunct="1">
                        <a:buNone/>
                      </a:pPr>
                      <a:r>
                        <a:rPr lang="en-US" altLang="zh-CN" sz="1400" kern="1200" dirty="0">
                          <a:solidFill>
                            <a:schemeClr val="dk1"/>
                          </a:solidFill>
                          <a:latin typeface="+mn-lt"/>
                          <a:ea typeface="+mn-ea"/>
                          <a:cs typeface="+mn-cs"/>
                        </a:rPr>
                        <a:t>1%</a:t>
                      </a:r>
                      <a:r>
                        <a:rPr lang="zh-CN" altLang="en-US" sz="1400" kern="1200" dirty="0">
                          <a:solidFill>
                            <a:schemeClr val="dk1"/>
                          </a:solidFill>
                          <a:latin typeface="+mn-lt"/>
                          <a:ea typeface="+mn-ea"/>
                          <a:cs typeface="+mn-cs"/>
                        </a:rPr>
                        <a:t>以下      </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-0.12%</a:t>
                      </a:r>
                    </a:p>
                  </a:txBody>
                  <a:tcPr marL="13727" marR="13727" marT="13727" marB="0" anchor="ctr"/>
                </a:tc>
                <a:tc>
                  <a:txBody>
                    <a:bodyPr/>
                    <a:lstStyle/>
                    <a:p>
                      <a:pPr marL="0" algn="ctr" defTabSz="914400" rtl="0" eaLnBrk="1" fontAlgn="ctr" latinLnBrk="0" hangingPunct="1">
                        <a:buNone/>
                      </a:pPr>
                      <a:r>
                        <a:rPr lang="en-US" altLang="zh-CN" sz="1400" kern="1200" dirty="0">
                          <a:solidFill>
                            <a:schemeClr val="dk1"/>
                          </a:solidFill>
                          <a:latin typeface="+mn-lt"/>
                          <a:ea typeface="+mn-ea"/>
                          <a:cs typeface="+mn-cs"/>
                        </a:rPr>
                        <a:t>-0.41%</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291.68</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-24.21</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267.47</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110</a:t>
                      </a:r>
                    </a:p>
                  </a:txBody>
                  <a:tcPr marL="13727" marR="13727" marT="13727" marB="0" anchor="ctr"/>
                </a:tc>
                <a:extLst>
                  <a:ext uri="{0D108BD9-81ED-4DB2-BD59-A6C34878D82A}">
                    <a16:rowId xmlns:a16="http://schemas.microsoft.com/office/drawing/2014/main" val="2313076065"/>
                  </a:ext>
                </a:extLst>
              </a:tr>
              <a:tr h="444589">
                <a:tc>
                  <a:txBody>
                    <a:bodyPr/>
                    <a:lstStyle/>
                    <a:p>
                      <a:pPr marL="0" algn="ctr" defTabSz="914400" rtl="0" eaLnBrk="1" fontAlgn="ctr" latinLnBrk="0" hangingPunct="1">
                        <a:buNone/>
                      </a:pPr>
                      <a:r>
                        <a:rPr lang="en-US" altLang="zh-CN" sz="1400" kern="1200" dirty="0">
                          <a:solidFill>
                            <a:schemeClr val="dk1"/>
                          </a:solidFill>
                          <a:latin typeface="+mn-lt"/>
                          <a:ea typeface="+mn-ea"/>
                          <a:cs typeface="+mn-cs"/>
                        </a:rPr>
                        <a:t>1-2%      </a:t>
                      </a:r>
                    </a:p>
                  </a:txBody>
                  <a:tcPr marL="13727" marR="13727" marT="13727" marB="0" anchor="ctr"/>
                </a:tc>
                <a:tc>
                  <a:txBody>
                    <a:bodyPr/>
                    <a:lstStyle/>
                    <a:p>
                      <a:pPr marL="0" algn="ctr" defTabSz="914400" rtl="0" eaLnBrk="1" fontAlgn="ctr" latinLnBrk="0" hangingPunct="1">
                        <a:buNone/>
                      </a:pPr>
                      <a:r>
                        <a:rPr lang="en-US" altLang="zh-CN" sz="1400" kern="1200" dirty="0">
                          <a:solidFill>
                            <a:schemeClr val="dk1"/>
                          </a:solidFill>
                          <a:latin typeface="+mn-lt"/>
                          <a:ea typeface="+mn-ea"/>
                          <a:cs typeface="+mn-cs"/>
                        </a:rPr>
                        <a:t>-1.24%</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-1.72%</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219.07</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-159.7</a:t>
                      </a:r>
                    </a:p>
                  </a:txBody>
                  <a:tcPr marL="13727" marR="13727" marT="13727" marB="0" anchor="ctr"/>
                </a:tc>
                <a:tc>
                  <a:txBody>
                    <a:bodyPr/>
                    <a:lstStyle/>
                    <a:p>
                      <a:pPr marL="0" algn="ctr" defTabSz="914400" rtl="0" eaLnBrk="1" fontAlgn="ctr" latinLnBrk="0" hangingPunct="1">
                        <a:buNone/>
                      </a:pPr>
                      <a:r>
                        <a:rPr lang="en-US" altLang="zh-CN" sz="1400" kern="1200" dirty="0">
                          <a:solidFill>
                            <a:schemeClr val="dk1"/>
                          </a:solidFill>
                          <a:latin typeface="+mn-lt"/>
                          <a:ea typeface="+mn-ea"/>
                          <a:cs typeface="+mn-cs"/>
                        </a:rPr>
                        <a:t>59.4</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191</a:t>
                      </a:r>
                    </a:p>
                  </a:txBody>
                  <a:tcPr marL="13727" marR="13727" marT="13727" marB="0" anchor="ctr"/>
                </a:tc>
                <a:extLst>
                  <a:ext uri="{0D108BD9-81ED-4DB2-BD59-A6C34878D82A}">
                    <a16:rowId xmlns:a16="http://schemas.microsoft.com/office/drawing/2014/main" val="2460020494"/>
                  </a:ext>
                </a:extLst>
              </a:tr>
              <a:tr h="444589">
                <a:tc>
                  <a:txBody>
                    <a:bodyPr/>
                    <a:lstStyle/>
                    <a:p>
                      <a:pPr marL="0" algn="ctr" defTabSz="914400" rtl="0" eaLnBrk="1" fontAlgn="ctr" latinLnBrk="0" hangingPunct="1">
                        <a:buNone/>
                      </a:pPr>
                      <a:r>
                        <a:rPr lang="en-US" altLang="zh-CN" sz="1400" kern="1200" dirty="0">
                          <a:solidFill>
                            <a:schemeClr val="dk1"/>
                          </a:solidFill>
                          <a:latin typeface="+mn-lt"/>
                          <a:ea typeface="+mn-ea"/>
                          <a:cs typeface="+mn-cs"/>
                        </a:rPr>
                        <a:t>2-3%      </a:t>
                      </a:r>
                    </a:p>
                  </a:txBody>
                  <a:tcPr marL="13727" marR="13727" marT="13727" marB="0" anchor="ctr"/>
                </a:tc>
                <a:tc>
                  <a:txBody>
                    <a:bodyPr/>
                    <a:lstStyle/>
                    <a:p>
                      <a:pPr marL="0" algn="ctr" defTabSz="914400" rtl="0" eaLnBrk="1" fontAlgn="ctr" latinLnBrk="0" hangingPunct="1">
                        <a:buNone/>
                      </a:pPr>
                      <a:r>
                        <a:rPr lang="en-US" altLang="zh-CN" sz="1400" kern="1200" dirty="0">
                          <a:solidFill>
                            <a:schemeClr val="dk1"/>
                          </a:solidFill>
                          <a:latin typeface="+mn-lt"/>
                          <a:ea typeface="+mn-ea"/>
                          <a:cs typeface="+mn-cs"/>
                        </a:rPr>
                        <a:t>-1.36%</a:t>
                      </a:r>
                    </a:p>
                  </a:txBody>
                  <a:tcPr marL="13727" marR="13727" marT="13727" marB="0" anchor="ctr"/>
                </a:tc>
                <a:tc>
                  <a:txBody>
                    <a:bodyPr/>
                    <a:lstStyle/>
                    <a:p>
                      <a:pPr marL="0" algn="ctr" defTabSz="914400" rtl="0" eaLnBrk="1" fontAlgn="ctr" latinLnBrk="0" hangingPunct="1">
                        <a:buNone/>
                      </a:pPr>
                      <a:r>
                        <a:rPr lang="en-US" altLang="zh-CN" sz="1400" kern="1200" dirty="0">
                          <a:solidFill>
                            <a:schemeClr val="dk1"/>
                          </a:solidFill>
                          <a:latin typeface="+mn-lt"/>
                          <a:ea typeface="+mn-ea"/>
                          <a:cs typeface="+mn-cs"/>
                        </a:rPr>
                        <a:t>-1.60%</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163.98</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-116.2</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47.8</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139</a:t>
                      </a:r>
                    </a:p>
                  </a:txBody>
                  <a:tcPr marL="13727" marR="13727" marT="13727" marB="0" anchor="ctr"/>
                </a:tc>
                <a:extLst>
                  <a:ext uri="{0D108BD9-81ED-4DB2-BD59-A6C34878D82A}">
                    <a16:rowId xmlns:a16="http://schemas.microsoft.com/office/drawing/2014/main" val="1865286828"/>
                  </a:ext>
                </a:extLst>
              </a:tr>
              <a:tr h="444589">
                <a:tc>
                  <a:txBody>
                    <a:bodyPr/>
                    <a:lstStyle/>
                    <a:p>
                      <a:pPr marL="0" algn="ctr" defTabSz="914400" rtl="0" eaLnBrk="1" fontAlgn="ctr" latinLnBrk="0" hangingPunct="1">
                        <a:buNone/>
                      </a:pPr>
                      <a:r>
                        <a:rPr lang="en-US" altLang="zh-CN" sz="1400" kern="1200" dirty="0">
                          <a:solidFill>
                            <a:schemeClr val="dk1"/>
                          </a:solidFill>
                          <a:latin typeface="+mn-lt"/>
                          <a:ea typeface="+mn-ea"/>
                          <a:cs typeface="+mn-cs"/>
                        </a:rPr>
                        <a:t>3-4%      </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-0.89%</a:t>
                      </a:r>
                    </a:p>
                  </a:txBody>
                  <a:tcPr marL="13727" marR="13727" marT="13727" marB="0" anchor="ctr"/>
                </a:tc>
                <a:tc>
                  <a:txBody>
                    <a:bodyPr/>
                    <a:lstStyle/>
                    <a:p>
                      <a:pPr marL="0" algn="ctr" defTabSz="914400" rtl="0" eaLnBrk="1" fontAlgn="ctr" latinLnBrk="0" hangingPunct="1">
                        <a:buNone/>
                      </a:pPr>
                      <a:r>
                        <a:rPr lang="en-US" altLang="zh-CN" sz="1400" kern="1200" dirty="0">
                          <a:solidFill>
                            <a:schemeClr val="dk1"/>
                          </a:solidFill>
                          <a:latin typeface="+mn-lt"/>
                          <a:ea typeface="+mn-ea"/>
                          <a:cs typeface="+mn-cs"/>
                        </a:rPr>
                        <a:t>-1.62%</a:t>
                      </a:r>
                    </a:p>
                  </a:txBody>
                  <a:tcPr marL="13727" marR="13727" marT="13727" marB="0" anchor="ctr"/>
                </a:tc>
                <a:tc>
                  <a:txBody>
                    <a:bodyPr/>
                    <a:lstStyle/>
                    <a:p>
                      <a:pPr marL="0" algn="ctr" defTabSz="914400" rtl="0" eaLnBrk="1" fontAlgn="ctr" latinLnBrk="0" hangingPunct="1">
                        <a:buNone/>
                      </a:pPr>
                      <a:r>
                        <a:rPr lang="en-US" altLang="zh-CN" sz="1400" kern="1200" dirty="0">
                          <a:solidFill>
                            <a:schemeClr val="dk1"/>
                          </a:solidFill>
                          <a:latin typeface="+mn-lt"/>
                          <a:ea typeface="+mn-ea"/>
                          <a:cs typeface="+mn-cs"/>
                        </a:rPr>
                        <a:t>144.96</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-56.07</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88.89</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64</a:t>
                      </a:r>
                    </a:p>
                  </a:txBody>
                  <a:tcPr marL="13727" marR="13727" marT="13727" marB="0" anchor="ctr"/>
                </a:tc>
                <a:extLst>
                  <a:ext uri="{0D108BD9-81ED-4DB2-BD59-A6C34878D82A}">
                    <a16:rowId xmlns:a16="http://schemas.microsoft.com/office/drawing/2014/main" val="3826676524"/>
                  </a:ext>
                </a:extLst>
              </a:tr>
              <a:tr h="444589">
                <a:tc>
                  <a:txBody>
                    <a:bodyPr/>
                    <a:lstStyle/>
                    <a:p>
                      <a:pPr marL="0" algn="ctr" defTabSz="914400" rtl="0" eaLnBrk="1" fontAlgn="ctr" latinLnBrk="0" hangingPunct="1">
                        <a:buNone/>
                      </a:pPr>
                      <a:r>
                        <a:rPr lang="en-US" altLang="zh-CN" sz="1400" kern="1200" dirty="0">
                          <a:solidFill>
                            <a:schemeClr val="dk1"/>
                          </a:solidFill>
                          <a:latin typeface="+mn-lt"/>
                          <a:ea typeface="+mn-ea"/>
                          <a:cs typeface="+mn-cs"/>
                        </a:rPr>
                        <a:t>4-5% </a:t>
                      </a:r>
                      <a:r>
                        <a:rPr lang="zh-CN" altLang="en-US" sz="1400" kern="1200" dirty="0">
                          <a:solidFill>
                            <a:schemeClr val="dk1"/>
                          </a:solidFill>
                          <a:latin typeface="+mn-lt"/>
                          <a:ea typeface="+mn-ea"/>
                          <a:cs typeface="+mn-cs"/>
                        </a:rPr>
                        <a:t>     </a:t>
                      </a:r>
                    </a:p>
                  </a:txBody>
                  <a:tcPr marL="13727" marR="13727" marT="13727" marB="0" anchor="ctr"/>
                </a:tc>
                <a:tc>
                  <a:txBody>
                    <a:bodyPr/>
                    <a:lstStyle/>
                    <a:p>
                      <a:pPr marL="0" algn="ctr" defTabSz="914400" rtl="0" eaLnBrk="1" fontAlgn="ctr" latinLnBrk="0" hangingPunct="1">
                        <a:buNone/>
                      </a:pPr>
                      <a:r>
                        <a:rPr lang="en-US" altLang="zh-CN" sz="1400" kern="1200" dirty="0">
                          <a:solidFill>
                            <a:schemeClr val="dk1"/>
                          </a:solidFill>
                          <a:latin typeface="+mn-lt"/>
                          <a:ea typeface="+mn-ea"/>
                          <a:cs typeface="+mn-cs"/>
                        </a:rPr>
                        <a:t>-3.81%</a:t>
                      </a:r>
                    </a:p>
                  </a:txBody>
                  <a:tcPr marL="13727" marR="13727" marT="13727" marB="0" anchor="ctr"/>
                </a:tc>
                <a:tc>
                  <a:txBody>
                    <a:bodyPr/>
                    <a:lstStyle/>
                    <a:p>
                      <a:pPr marL="0" algn="ctr" defTabSz="914400" rtl="0" eaLnBrk="1" fontAlgn="ctr" latinLnBrk="0" hangingPunct="1">
                        <a:buNone/>
                      </a:pPr>
                      <a:r>
                        <a:rPr lang="en-US" altLang="zh-CN" sz="1400" kern="1200" dirty="0">
                          <a:solidFill>
                            <a:schemeClr val="dk1"/>
                          </a:solidFill>
                          <a:latin typeface="+mn-lt"/>
                          <a:ea typeface="+mn-ea"/>
                          <a:cs typeface="+mn-cs"/>
                        </a:rPr>
                        <a:t>-3.54%</a:t>
                      </a:r>
                    </a:p>
                  </a:txBody>
                  <a:tcPr marL="13727" marR="13727" marT="13727" marB="0" anchor="ctr"/>
                </a:tc>
                <a:tc>
                  <a:txBody>
                    <a:bodyPr/>
                    <a:lstStyle/>
                    <a:p>
                      <a:pPr marL="0" algn="ctr" defTabSz="914400" rtl="0" eaLnBrk="1" fontAlgn="ctr" latinLnBrk="0" hangingPunct="1">
                        <a:buNone/>
                      </a:pPr>
                      <a:r>
                        <a:rPr lang="en-US" altLang="zh-CN" sz="1400" kern="1200" dirty="0">
                          <a:solidFill>
                            <a:schemeClr val="dk1"/>
                          </a:solidFill>
                          <a:latin typeface="+mn-lt"/>
                          <a:ea typeface="+mn-ea"/>
                          <a:cs typeface="+mn-cs"/>
                        </a:rPr>
                        <a:t>130.68</a:t>
                      </a:r>
                    </a:p>
                  </a:txBody>
                  <a:tcPr marL="13727" marR="13727" marT="13727" marB="0" anchor="ctr"/>
                </a:tc>
                <a:tc>
                  <a:txBody>
                    <a:bodyPr/>
                    <a:lstStyle/>
                    <a:p>
                      <a:pPr marL="0" algn="ctr" defTabSz="914400" rtl="0" eaLnBrk="1" fontAlgn="ctr" latinLnBrk="0" hangingPunct="1">
                        <a:buNone/>
                      </a:pPr>
                      <a:r>
                        <a:rPr lang="en-US" altLang="zh-CN" sz="1400" kern="1200" dirty="0">
                          <a:solidFill>
                            <a:schemeClr val="dk1"/>
                          </a:solidFill>
                          <a:latin typeface="+mn-lt"/>
                          <a:ea typeface="+mn-ea"/>
                          <a:cs typeface="+mn-cs"/>
                        </a:rPr>
                        <a:t>-177.5</a:t>
                      </a:r>
                    </a:p>
                  </a:txBody>
                  <a:tcPr marL="13727" marR="13727" marT="13727" marB="0" anchor="ctr"/>
                </a:tc>
                <a:tc>
                  <a:txBody>
                    <a:bodyPr/>
                    <a:lstStyle/>
                    <a:p>
                      <a:pPr marL="0" algn="ctr" defTabSz="914400" rtl="0" eaLnBrk="1" fontAlgn="ctr" latinLnBrk="0" hangingPunct="1">
                        <a:buNone/>
                      </a:pPr>
                      <a:r>
                        <a:rPr lang="en-US" altLang="zh-CN" sz="1400" kern="1200" dirty="0">
                          <a:solidFill>
                            <a:schemeClr val="dk1"/>
                          </a:solidFill>
                          <a:latin typeface="+mn-lt"/>
                          <a:ea typeface="+mn-ea"/>
                          <a:cs typeface="+mn-cs"/>
                        </a:rPr>
                        <a:t>-46.79</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23</a:t>
                      </a:r>
                    </a:p>
                  </a:txBody>
                  <a:tcPr marL="13727" marR="13727" marT="13727" marB="0" anchor="ctr"/>
                </a:tc>
                <a:extLst>
                  <a:ext uri="{0D108BD9-81ED-4DB2-BD59-A6C34878D82A}">
                    <a16:rowId xmlns:a16="http://schemas.microsoft.com/office/drawing/2014/main" val="4223114652"/>
                  </a:ext>
                </a:extLst>
              </a:tr>
              <a:tr h="444589">
                <a:tc>
                  <a:txBody>
                    <a:bodyPr/>
                    <a:lstStyle/>
                    <a:p>
                      <a:pPr marL="0" algn="ctr" defTabSz="914400" rtl="0" eaLnBrk="1" fontAlgn="ctr" latinLnBrk="0" hangingPunct="1">
                        <a:buNone/>
                      </a:pPr>
                      <a:r>
                        <a:rPr lang="zh-CN" altLang="en-US" sz="1400" kern="1200" dirty="0">
                          <a:solidFill>
                            <a:schemeClr val="dk1"/>
                          </a:solidFill>
                          <a:latin typeface="+mn-lt"/>
                          <a:ea typeface="+mn-ea"/>
                          <a:cs typeface="+mn-cs"/>
                        </a:rPr>
                        <a:t>大于</a:t>
                      </a:r>
                      <a:r>
                        <a:rPr lang="en-US" altLang="zh-CN" sz="1400" kern="1200" dirty="0">
                          <a:solidFill>
                            <a:schemeClr val="dk1"/>
                          </a:solidFill>
                          <a:latin typeface="+mn-lt"/>
                          <a:ea typeface="+mn-ea"/>
                          <a:cs typeface="+mn-cs"/>
                        </a:rPr>
                        <a:t>5% </a:t>
                      </a:r>
                      <a:r>
                        <a:rPr lang="zh-CN" altLang="en-US" sz="1400" kern="1200" dirty="0">
                          <a:solidFill>
                            <a:schemeClr val="dk1"/>
                          </a:solidFill>
                          <a:latin typeface="+mn-lt"/>
                          <a:ea typeface="+mn-ea"/>
                          <a:cs typeface="+mn-cs"/>
                        </a:rPr>
                        <a:t>     </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-2.95%</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-3.72%</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104.5</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-97.27</a:t>
                      </a:r>
                    </a:p>
                  </a:txBody>
                  <a:tcPr marL="13727" marR="13727" marT="13727" marB="0" anchor="ctr"/>
                </a:tc>
                <a:tc>
                  <a:txBody>
                    <a:bodyPr/>
                    <a:lstStyle/>
                    <a:p>
                      <a:pPr marL="0" algn="ctr" defTabSz="914400" rtl="0" eaLnBrk="1" fontAlgn="ctr" latinLnBrk="0" hangingPunct="1">
                        <a:buNone/>
                      </a:pPr>
                      <a:r>
                        <a:rPr lang="en-US" altLang="zh-CN" sz="1400" kern="1200" dirty="0">
                          <a:solidFill>
                            <a:schemeClr val="dk1"/>
                          </a:solidFill>
                          <a:latin typeface="+mn-lt"/>
                          <a:ea typeface="+mn-ea"/>
                          <a:cs typeface="+mn-cs"/>
                        </a:rPr>
                        <a:t>7.23</a:t>
                      </a:r>
                    </a:p>
                  </a:txBody>
                  <a:tcPr marL="13727" marR="13727" marT="13727" marB="0" anchor="ctr"/>
                </a:tc>
                <a:tc>
                  <a:txBody>
                    <a:bodyPr/>
                    <a:lstStyle/>
                    <a:p>
                      <a:pPr marL="0" algn="ctr" defTabSz="914400" rtl="0" eaLnBrk="1" fontAlgn="ctr" latinLnBrk="0" hangingPunct="1">
                        <a:buNone/>
                      </a:pPr>
                      <a:r>
                        <a:rPr lang="en-US" altLang="zh-CN" sz="1400" kern="1200" dirty="0">
                          <a:solidFill>
                            <a:schemeClr val="dk1"/>
                          </a:solidFill>
                          <a:latin typeface="+mn-lt"/>
                          <a:ea typeface="+mn-ea"/>
                          <a:cs typeface="+mn-cs"/>
                        </a:rPr>
                        <a:t>31</a:t>
                      </a:r>
                    </a:p>
                  </a:txBody>
                  <a:tcPr marL="13727" marR="13727" marT="13727" marB="0" anchor="ctr"/>
                </a:tc>
                <a:extLst>
                  <a:ext uri="{0D108BD9-81ED-4DB2-BD59-A6C34878D82A}">
                    <a16:rowId xmlns:a16="http://schemas.microsoft.com/office/drawing/2014/main" val="1206785174"/>
                  </a:ext>
                </a:extLst>
              </a:tr>
            </a:tbl>
          </a:graphicData>
        </a:graphic>
      </p:graphicFrame>
      <p:sp>
        <p:nvSpPr>
          <p:cNvPr id="8" name="文本框 7">
            <a:extLst>
              <a:ext uri="{FF2B5EF4-FFF2-40B4-BE49-F238E27FC236}">
                <a16:creationId xmlns:a16="http://schemas.microsoft.com/office/drawing/2014/main" id="{819EDB03-D819-CC8F-775C-9F58680B93E9}"/>
              </a:ext>
            </a:extLst>
          </p:cNvPr>
          <p:cNvSpPr txBox="1"/>
          <p:nvPr/>
        </p:nvSpPr>
        <p:spPr>
          <a:xfrm>
            <a:off x="781747" y="174033"/>
            <a:ext cx="10570528" cy="728011"/>
          </a:xfrm>
          <a:prstGeom prst="rect">
            <a:avLst/>
          </a:prstGeom>
        </p:spPr>
        <p:txBody>
          <a:bodyPr vert="horz" lIns="91440" tIns="45720" rIns="91440" bIns="45720" rtlCol="0" anchor="ctr">
            <a:normAutofit/>
          </a:bodyPr>
          <a:lstStyle/>
          <a:p>
            <a:pPr marL="0" marR="0" lvl="0" indent="0" fontAlgn="auto">
              <a:lnSpc>
                <a:spcPct val="90000"/>
              </a:lnSpc>
              <a:spcBef>
                <a:spcPct val="0"/>
              </a:spcBef>
              <a:spcAft>
                <a:spcPts val="600"/>
              </a:spcAft>
              <a:buClrTx/>
              <a:buSzTx/>
              <a:tabLst/>
              <a:defRPr/>
            </a:pPr>
            <a:endParaRPr kumimoji="1" lang="en-US" altLang="zh-CN" sz="4000" b="1" kern="1200" spc="300" dirty="0">
              <a:solidFill>
                <a:schemeClr val="tx1"/>
              </a:solidFill>
              <a:latin typeface="+mj-lt"/>
              <a:ea typeface="+mj-ea"/>
              <a:cs typeface="+mj-cs"/>
            </a:endParaRPr>
          </a:p>
        </p:txBody>
      </p:sp>
      <p:sp>
        <p:nvSpPr>
          <p:cNvPr id="10" name="文本框 9">
            <a:extLst>
              <a:ext uri="{FF2B5EF4-FFF2-40B4-BE49-F238E27FC236}">
                <a16:creationId xmlns:a16="http://schemas.microsoft.com/office/drawing/2014/main" id="{CF993356-80B2-04B5-1DE0-9BBACF6D3D3F}"/>
              </a:ext>
            </a:extLst>
          </p:cNvPr>
          <p:cNvSpPr txBox="1"/>
          <p:nvPr/>
        </p:nvSpPr>
        <p:spPr>
          <a:xfrm>
            <a:off x="781746" y="219964"/>
            <a:ext cx="10570528" cy="707886"/>
          </a:xfrm>
          <a:prstGeom prst="rect">
            <a:avLst/>
          </a:prstGeom>
          <a:noFill/>
        </p:spPr>
        <p:txBody>
          <a:bodyPr wrap="square" rtlCol="0">
            <a:spAutoFit/>
          </a:bodyPr>
          <a:lstStyle/>
          <a:p>
            <a:r>
              <a:rPr kumimoji="1" lang="en" altLang="zh-CN" sz="4000" b="1" spc="300" dirty="0">
                <a:latin typeface="+mj-lt"/>
                <a:ea typeface="+mj-ea"/>
                <a:cs typeface="+mj-cs"/>
              </a:rPr>
              <a:t>Difference</a:t>
            </a:r>
            <a:endParaRPr kumimoji="1" lang="zh-CN" altLang="en-US" sz="4000" b="1" spc="300" dirty="0">
              <a:latin typeface="+mj-lt"/>
              <a:ea typeface="+mj-ea"/>
              <a:cs typeface="+mj-cs"/>
            </a:endParaRPr>
          </a:p>
        </p:txBody>
      </p:sp>
    </p:spTree>
    <p:custDataLst>
      <p:tags r:id="rId1"/>
    </p:custData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17"/>
          <p:cNvSpPr/>
          <p:nvPr/>
        </p:nvSpPr>
        <p:spPr>
          <a:xfrm>
            <a:off x="4711700" y="1909445"/>
            <a:ext cx="1007110" cy="1109980"/>
          </a:xfrm>
          <a:custGeom>
            <a:avLst/>
            <a:gdLst>
              <a:gd name="adj" fmla="val 25000"/>
              <a:gd name="vf" fmla="val 115470"/>
              <a:gd name="maxAdj" fmla="*/ 50000 w ss"/>
              <a:gd name="a" fmla="pin 0 adj maxAdj"/>
              <a:gd name="shd2" fmla="*/ hd2 vf 100000"/>
              <a:gd name="x1" fmla="*/ ss a 100000"/>
              <a:gd name="x2" fmla="+- r 0 x1"/>
              <a:gd name="dy1" fmla="sin shd2 3600000"/>
              <a:gd name="y1" fmla="+- vc 0 dy1"/>
              <a:gd name="y2" fmla="+- vc dy1 0"/>
              <a:gd name="q1" fmla="*/ maxAdj -1 2"/>
              <a:gd name="q2" fmla="+- a q1 0"/>
              <a:gd name="q3" fmla="?: q2 4 2"/>
              <a:gd name="q4" fmla="?: q2 3 2"/>
              <a:gd name="q5" fmla="?: q2 q1 0"/>
              <a:gd name="q6" fmla="+/ a q5 q1"/>
              <a:gd name="q7" fmla="*/ q6 q4 -1"/>
              <a:gd name="q8" fmla="+- q3 q7 0"/>
              <a:gd name="il" fmla="*/ w q8 24"/>
              <a:gd name="it" fmla="*/ h q8 24"/>
              <a:gd name="ir" fmla="+- r 0 il"/>
              <a:gd name="ib" fmla="+- b 0 it"/>
            </a:gdLst>
            <a:ahLst/>
            <a:cxnLst>
              <a:cxn ang="0">
                <a:pos x="r" y="vc"/>
              </a:cxn>
              <a:cxn ang="cd4">
                <a:pos x="x2" y="y2"/>
              </a:cxn>
              <a:cxn ang="cd4">
                <a:pos x="x1" y="y2"/>
              </a:cxn>
              <a:cxn ang="cd2">
                <a:pos x="l" y="vc"/>
              </a:cxn>
              <a:cxn ang="3">
                <a:pos x="x1" y="y1"/>
              </a:cxn>
              <a:cxn ang="3">
                <a:pos x="x2" y="y1"/>
              </a:cxn>
            </a:cxnLst>
            <a:rect l="l" t="t" r="r" b="b"/>
            <a:pathLst>
              <a:path w="4678" h="5153">
                <a:moveTo>
                  <a:pt x="2339" y="5153"/>
                </a:moveTo>
                <a:lnTo>
                  <a:pt x="0" y="3984"/>
                </a:lnTo>
                <a:lnTo>
                  <a:pt x="0" y="1170"/>
                </a:lnTo>
                <a:lnTo>
                  <a:pt x="2339" y="0"/>
                </a:lnTo>
                <a:lnTo>
                  <a:pt x="4678" y="1170"/>
                </a:lnTo>
                <a:lnTo>
                  <a:pt x="4678" y="3984"/>
                </a:lnTo>
                <a:lnTo>
                  <a:pt x="2339" y="5153"/>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pic>
        <p:nvPicPr>
          <p:cNvPr id="19" name="图片 18" descr="tiomothy-swope-zwe--GYIZtc-unsplash"/>
          <p:cNvPicPr>
            <a:picLocks noChangeAspect="1"/>
          </p:cNvPicPr>
          <p:nvPr/>
        </p:nvPicPr>
        <p:blipFill>
          <a:blip r:embed="rId3"/>
          <a:srcRect l="16706" t="24412" r="18322" b="27875"/>
          <a:stretch>
            <a:fillRect/>
          </a:stretch>
        </p:blipFill>
        <p:spPr>
          <a:xfrm>
            <a:off x="1383665" y="1756410"/>
            <a:ext cx="3036570" cy="3345180"/>
          </a:xfrm>
          <a:custGeom>
            <a:avLst/>
            <a:gdLst/>
            <a:ahLst/>
            <a:cxnLst>
              <a:cxn ang="3">
                <a:pos x="hc" y="t"/>
              </a:cxn>
              <a:cxn ang="cd2">
                <a:pos x="l" y="vc"/>
              </a:cxn>
              <a:cxn ang="cd4">
                <a:pos x="hc" y="b"/>
              </a:cxn>
              <a:cxn ang="0">
                <a:pos x="r" y="vc"/>
              </a:cxn>
            </a:cxnLst>
            <a:rect l="l" t="t" r="r" b="b"/>
            <a:pathLst>
              <a:path w="4678" h="5153">
                <a:moveTo>
                  <a:pt x="2339" y="5153"/>
                </a:moveTo>
                <a:lnTo>
                  <a:pt x="0" y="3984"/>
                </a:lnTo>
                <a:lnTo>
                  <a:pt x="0" y="1170"/>
                </a:lnTo>
                <a:lnTo>
                  <a:pt x="2339" y="0"/>
                </a:lnTo>
                <a:lnTo>
                  <a:pt x="4678" y="1170"/>
                </a:lnTo>
                <a:lnTo>
                  <a:pt x="4678" y="3984"/>
                </a:lnTo>
                <a:lnTo>
                  <a:pt x="2339" y="5153"/>
                </a:lnTo>
                <a:close/>
              </a:path>
            </a:pathLst>
          </a:custGeom>
        </p:spPr>
      </p:pic>
      <p:sp>
        <p:nvSpPr>
          <p:cNvPr id="22" name="文本框 21"/>
          <p:cNvSpPr txBox="1"/>
          <p:nvPr/>
        </p:nvSpPr>
        <p:spPr>
          <a:xfrm>
            <a:off x="5936121" y="3567173"/>
            <a:ext cx="7477760" cy="58477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black"/>
                </a:solidFill>
                <a:effectLst/>
                <a:uLnTx/>
                <a:uFillTx/>
                <a:latin typeface="Arial" panose="020B0604020202020204"/>
                <a:ea typeface="汉仪中宋S" panose="00020600040101010101" charset="-122"/>
                <a:cs typeface="+mn-cs"/>
                <a:sym typeface="+mn-ea"/>
              </a:rPr>
              <a:t>Summary and Outlook </a:t>
            </a: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汉仪中宋S" panose="00020600040101010101" charset="-122"/>
              <a:cs typeface="+mn-cs"/>
              <a:sym typeface="+mn-ea"/>
            </a:endParaRPr>
          </a:p>
        </p:txBody>
      </p:sp>
      <p:sp>
        <p:nvSpPr>
          <p:cNvPr id="23" name="文本框 22"/>
          <p:cNvSpPr txBox="1"/>
          <p:nvPr/>
        </p:nvSpPr>
        <p:spPr>
          <a:xfrm>
            <a:off x="4883150" y="2167890"/>
            <a:ext cx="835660" cy="7067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solidFill>
                  <a:prstClr val="white"/>
                </a:solidFill>
                <a:effectLst/>
                <a:uLnTx/>
                <a:uFillTx/>
                <a:latin typeface="汉仪中宋S" panose="00020600040101010101" charset="-122"/>
                <a:ea typeface="汉仪中宋S" panose="00020600040101010101" charset="-122"/>
                <a:cs typeface="+mn-cs"/>
              </a:rPr>
              <a:t>04</a:t>
            </a:r>
          </a:p>
        </p:txBody>
      </p:sp>
      <p:sp>
        <p:nvSpPr>
          <p:cNvPr id="25" name="文本框 24"/>
          <p:cNvSpPr txBox="1"/>
          <p:nvPr/>
        </p:nvSpPr>
        <p:spPr>
          <a:xfrm>
            <a:off x="6181725" y="2414270"/>
            <a:ext cx="180325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F18870">
                    <a:lumMod val="50000"/>
                  </a:srgbClr>
                </a:solidFill>
                <a:effectLst/>
                <a:uLnTx/>
                <a:uFillTx/>
                <a:latin typeface="Arial" panose="020B0604020202020204"/>
                <a:ea typeface="汉仪宋韵朗黑W" panose="00020600040101010101" charset="-122"/>
                <a:cs typeface="+mn-cs"/>
              </a:rPr>
              <a:t>PART 04</a:t>
            </a: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0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27</a:t>
            </a:fld>
            <a:endParaRPr kumimoji="0" lang="zh-CN" altLang="en-US" sz="1000" b="0" i="0" u="none" strike="noStrike" kern="1200" cap="none" spc="0" normalizeH="0" baseline="0" noProof="0" dirty="0">
              <a:ln>
                <a:noFill/>
              </a:ln>
              <a:solidFill>
                <a:prstClr val="black">
                  <a:tint val="75000"/>
                </a:prstClr>
              </a:solidFill>
              <a:effectLst/>
              <a:uLnTx/>
              <a:uFillTx/>
              <a:latin typeface="Arial" panose="020B0604020202020204"/>
              <a:ea typeface="微软雅黑" panose="020B0503020204020204" charset="-122"/>
              <a:cs typeface="+mn-cs"/>
            </a:endParaRPr>
          </a:p>
        </p:txBody>
      </p:sp>
    </p:spTree>
    <p:custDataLst>
      <p:tags r:id="rId1"/>
    </p:custDataLst>
    <p:extLst>
      <p:ext uri="{BB962C8B-B14F-4D97-AF65-F5344CB8AC3E}">
        <p14:creationId xmlns:p14="http://schemas.microsoft.com/office/powerpoint/2010/main" val="3526578627"/>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71E572-1E92-9F1A-B61A-327E8D0D75CA}"/>
              </a:ext>
            </a:extLst>
          </p:cNvPr>
          <p:cNvSpPr>
            <a:spLocks noGrp="1"/>
          </p:cNvSpPr>
          <p:nvPr>
            <p:ph type="title"/>
          </p:nvPr>
        </p:nvSpPr>
        <p:spPr>
          <a:xfrm>
            <a:off x="718372" y="193749"/>
            <a:ext cx="10717137" cy="705600"/>
          </a:xfrm>
        </p:spPr>
        <p:txBody>
          <a:bodyPr/>
          <a:lstStyle/>
          <a:p>
            <a:r>
              <a:rPr kumimoji="1" lang="en-US" altLang="zh-CN" dirty="0"/>
              <a:t>Summary</a:t>
            </a:r>
            <a:endParaRPr kumimoji="1" lang="zh-CN" altLang="en-US" dirty="0"/>
          </a:p>
        </p:txBody>
      </p:sp>
      <p:sp>
        <p:nvSpPr>
          <p:cNvPr id="4" name="灯片编号占位符 3">
            <a:extLst>
              <a:ext uri="{FF2B5EF4-FFF2-40B4-BE49-F238E27FC236}">
                <a16:creationId xmlns:a16="http://schemas.microsoft.com/office/drawing/2014/main" id="{BCC1760C-69E9-68DE-5602-278D43F23809}"/>
              </a:ext>
            </a:extLst>
          </p:cNvPr>
          <p:cNvSpPr>
            <a:spLocks noGrp="1"/>
          </p:cNvSpPr>
          <p:nvPr>
            <p:ph type="sldNum" sz="quarter" idx="12"/>
          </p:nvPr>
        </p:nvSpPr>
        <p:spPr/>
        <p:txBody>
          <a:bodyPr/>
          <a:lstStyle/>
          <a:p>
            <a:fld id="{49AE70B2-8BF9-45C0-BB95-33D1B9D3A854}" type="slidenum">
              <a:rPr lang="zh-CN" altLang="en-US" smtClean="0"/>
              <a:t>28</a:t>
            </a:fld>
            <a:endParaRPr lang="zh-CN" altLang="en-US"/>
          </a:p>
        </p:txBody>
      </p:sp>
      <p:graphicFrame>
        <p:nvGraphicFramePr>
          <p:cNvPr id="7" name="表格 6">
            <a:extLst>
              <a:ext uri="{FF2B5EF4-FFF2-40B4-BE49-F238E27FC236}">
                <a16:creationId xmlns:a16="http://schemas.microsoft.com/office/drawing/2014/main" id="{0102DB0C-D751-0642-3CE4-6D35D0F876A3}"/>
              </a:ext>
            </a:extLst>
          </p:cNvPr>
          <p:cNvGraphicFramePr>
            <a:graphicFrameLocks noGrp="1"/>
          </p:cNvGraphicFramePr>
          <p:nvPr>
            <p:extLst>
              <p:ext uri="{D42A27DB-BD31-4B8C-83A1-F6EECF244321}">
                <p14:modId xmlns:p14="http://schemas.microsoft.com/office/powerpoint/2010/main" val="3806067508"/>
              </p:ext>
            </p:extLst>
          </p:nvPr>
        </p:nvGraphicFramePr>
        <p:xfrm>
          <a:off x="718372" y="1062764"/>
          <a:ext cx="10717138" cy="5260475"/>
        </p:xfrm>
        <a:graphic>
          <a:graphicData uri="http://schemas.openxmlformats.org/drawingml/2006/table">
            <a:tbl>
              <a:tblPr>
                <a:tableStyleId>{5C22544A-7EE6-4342-B048-85BDC9FD1C3A}</a:tableStyleId>
              </a:tblPr>
              <a:tblGrid>
                <a:gridCol w="1271331">
                  <a:extLst>
                    <a:ext uri="{9D8B030D-6E8A-4147-A177-3AD203B41FA5}">
                      <a16:colId xmlns:a16="http://schemas.microsoft.com/office/drawing/2014/main" val="393266915"/>
                    </a:ext>
                  </a:extLst>
                </a:gridCol>
                <a:gridCol w="1392519">
                  <a:extLst>
                    <a:ext uri="{9D8B030D-6E8A-4147-A177-3AD203B41FA5}">
                      <a16:colId xmlns:a16="http://schemas.microsoft.com/office/drawing/2014/main" val="3266350076"/>
                    </a:ext>
                  </a:extLst>
                </a:gridCol>
                <a:gridCol w="585361">
                  <a:extLst>
                    <a:ext uri="{9D8B030D-6E8A-4147-A177-3AD203B41FA5}">
                      <a16:colId xmlns:a16="http://schemas.microsoft.com/office/drawing/2014/main" val="1952458026"/>
                    </a:ext>
                  </a:extLst>
                </a:gridCol>
                <a:gridCol w="603653">
                  <a:extLst>
                    <a:ext uri="{9D8B030D-6E8A-4147-A177-3AD203B41FA5}">
                      <a16:colId xmlns:a16="http://schemas.microsoft.com/office/drawing/2014/main" val="1848138263"/>
                    </a:ext>
                  </a:extLst>
                </a:gridCol>
                <a:gridCol w="603653">
                  <a:extLst>
                    <a:ext uri="{9D8B030D-6E8A-4147-A177-3AD203B41FA5}">
                      <a16:colId xmlns:a16="http://schemas.microsoft.com/office/drawing/2014/main" val="2016064669"/>
                    </a:ext>
                  </a:extLst>
                </a:gridCol>
                <a:gridCol w="843743">
                  <a:extLst>
                    <a:ext uri="{9D8B030D-6E8A-4147-A177-3AD203B41FA5}">
                      <a16:colId xmlns:a16="http://schemas.microsoft.com/office/drawing/2014/main" val="1446487921"/>
                    </a:ext>
                  </a:extLst>
                </a:gridCol>
                <a:gridCol w="585361">
                  <a:extLst>
                    <a:ext uri="{9D8B030D-6E8A-4147-A177-3AD203B41FA5}">
                      <a16:colId xmlns:a16="http://schemas.microsoft.com/office/drawing/2014/main" val="3949818276"/>
                    </a:ext>
                  </a:extLst>
                </a:gridCol>
                <a:gridCol w="1502274">
                  <a:extLst>
                    <a:ext uri="{9D8B030D-6E8A-4147-A177-3AD203B41FA5}">
                      <a16:colId xmlns:a16="http://schemas.microsoft.com/office/drawing/2014/main" val="3389332841"/>
                    </a:ext>
                  </a:extLst>
                </a:gridCol>
                <a:gridCol w="585361">
                  <a:extLst>
                    <a:ext uri="{9D8B030D-6E8A-4147-A177-3AD203B41FA5}">
                      <a16:colId xmlns:a16="http://schemas.microsoft.com/office/drawing/2014/main" val="425311157"/>
                    </a:ext>
                  </a:extLst>
                </a:gridCol>
                <a:gridCol w="1371941">
                  <a:extLst>
                    <a:ext uri="{9D8B030D-6E8A-4147-A177-3AD203B41FA5}">
                      <a16:colId xmlns:a16="http://schemas.microsoft.com/office/drawing/2014/main" val="2355456949"/>
                    </a:ext>
                  </a:extLst>
                </a:gridCol>
                <a:gridCol w="1371941">
                  <a:extLst>
                    <a:ext uri="{9D8B030D-6E8A-4147-A177-3AD203B41FA5}">
                      <a16:colId xmlns:a16="http://schemas.microsoft.com/office/drawing/2014/main" val="3624570076"/>
                    </a:ext>
                  </a:extLst>
                </a:gridCol>
              </a:tblGrid>
              <a:tr h="149606">
                <a:tc>
                  <a:txBody>
                    <a:bodyPr/>
                    <a:lstStyle/>
                    <a:p>
                      <a:pPr algn="ctr" fontAlgn="ctr"/>
                      <a:r>
                        <a:rPr lang="zh-CN" altLang="en-US" sz="1000" b="1" u="none" strike="noStrike" dirty="0">
                          <a:effectLst/>
                        </a:rPr>
                        <a:t>证券代码</a:t>
                      </a:r>
                      <a:endParaRPr lang="zh-CN" altLang="en-US" sz="1000" b="1" i="0" u="none" strike="noStrike" dirty="0">
                        <a:solidFill>
                          <a:srgbClr val="1F497D"/>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zh-CN" altLang="en-US" sz="1000" b="1" u="none" strike="noStrike" dirty="0">
                          <a:effectLst/>
                        </a:rPr>
                        <a:t>证券名称</a:t>
                      </a:r>
                      <a:endParaRPr lang="zh-CN" altLang="en-US" sz="1000" b="1" i="0" u="none" strike="noStrike" dirty="0">
                        <a:solidFill>
                          <a:srgbClr val="1F497D"/>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zh-CN" altLang="en-US" sz="1000" b="1" u="none" strike="noStrike" dirty="0">
                          <a:effectLst/>
                        </a:rPr>
                        <a:t>转债盈亏</a:t>
                      </a:r>
                      <a:endParaRPr lang="zh-CN" altLang="en-US" sz="1000" b="1" i="0" u="none" strike="noStrike" dirty="0">
                        <a:solidFill>
                          <a:srgbClr val="1F497D"/>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zh-CN" altLang="en-US" sz="1000" b="1" u="none" strike="noStrike" dirty="0">
                          <a:effectLst/>
                        </a:rPr>
                        <a:t>正股盈亏</a:t>
                      </a:r>
                      <a:endParaRPr lang="zh-CN" altLang="en-US" sz="1000" b="1" i="0" u="none" strike="noStrike" dirty="0">
                        <a:solidFill>
                          <a:srgbClr val="1F497D"/>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zh-CN" altLang="en-US" sz="1000" b="1" u="none" strike="noStrike">
                          <a:effectLst/>
                        </a:rPr>
                        <a:t>总盈亏</a:t>
                      </a:r>
                      <a:endParaRPr lang="zh-CN" altLang="en-US" sz="1000" b="1" i="0" u="none" strike="noStrike">
                        <a:solidFill>
                          <a:srgbClr val="1F497D"/>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zh-CN" altLang="en-US" sz="1000" b="1" u="none" strike="noStrike">
                          <a:effectLst/>
                        </a:rPr>
                        <a:t>股东配售比例</a:t>
                      </a:r>
                      <a:endParaRPr lang="zh-CN" altLang="en-US" sz="1000" b="1" i="0" u="none" strike="noStrike">
                        <a:solidFill>
                          <a:srgbClr val="1F497D"/>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zh-CN" altLang="en-US" sz="1000" b="1" u="none" strike="noStrike">
                          <a:effectLst/>
                        </a:rPr>
                        <a:t>正股市值</a:t>
                      </a:r>
                      <a:endParaRPr lang="zh-CN" altLang="en-US" sz="1000" b="1" i="0" u="none" strike="noStrike">
                        <a:solidFill>
                          <a:srgbClr val="1F497D"/>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 sz="1000" b="1" u="none" strike="noStrike" dirty="0">
                          <a:effectLst/>
                        </a:rPr>
                        <a:t>T-3</a:t>
                      </a:r>
                      <a:r>
                        <a:rPr lang="zh-CN" altLang="en-US" sz="1000" b="1" u="none" strike="noStrike" dirty="0">
                          <a:effectLst/>
                        </a:rPr>
                        <a:t>日至</a:t>
                      </a:r>
                      <a:r>
                        <a:rPr lang="en" sz="1000" b="1" u="none" strike="noStrike" dirty="0">
                          <a:effectLst/>
                        </a:rPr>
                        <a:t>T-5</a:t>
                      </a:r>
                      <a:r>
                        <a:rPr lang="zh-CN" altLang="en-US" sz="1000" b="1" u="none" strike="noStrike" dirty="0">
                          <a:effectLst/>
                        </a:rPr>
                        <a:t>日股价涨跌幅</a:t>
                      </a:r>
                      <a:endParaRPr lang="zh-CN" altLang="en-US" sz="1000" b="1" i="0" u="none" strike="noStrike" dirty="0">
                        <a:solidFill>
                          <a:srgbClr val="1F497D"/>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zh-CN" altLang="en-US" sz="1000" b="1" u="none" strike="noStrike" dirty="0">
                          <a:effectLst/>
                        </a:rPr>
                        <a:t>安全边际</a:t>
                      </a:r>
                      <a:endParaRPr lang="zh-CN" altLang="en-US" sz="1000" b="1" i="0" u="none" strike="noStrike" dirty="0">
                        <a:solidFill>
                          <a:srgbClr val="1F497D"/>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zh-CN" altLang="en-US" sz="1000" b="1" u="none" strike="noStrike" dirty="0">
                          <a:effectLst/>
                        </a:rPr>
                        <a:t>正股</a:t>
                      </a:r>
                      <a:r>
                        <a:rPr lang="en" sz="1000" b="1" u="none" strike="noStrike" dirty="0">
                          <a:effectLst/>
                        </a:rPr>
                        <a:t>T-2</a:t>
                      </a:r>
                      <a:r>
                        <a:rPr lang="zh-CN" altLang="en-US" sz="1000" b="1" u="none" strike="noStrike" dirty="0">
                          <a:effectLst/>
                        </a:rPr>
                        <a:t>日至</a:t>
                      </a:r>
                      <a:r>
                        <a:rPr lang="en" sz="1000" b="1" u="none" strike="noStrike" dirty="0">
                          <a:effectLst/>
                        </a:rPr>
                        <a:t>T</a:t>
                      </a:r>
                      <a:r>
                        <a:rPr lang="zh-CN" altLang="en-US" sz="1000" b="1" u="none" strike="noStrike" dirty="0">
                          <a:effectLst/>
                        </a:rPr>
                        <a:t>日涨跌幅</a:t>
                      </a:r>
                      <a:endParaRPr lang="zh-CN" altLang="en-US" sz="1000" b="1" i="0" u="none" strike="noStrike" dirty="0">
                        <a:solidFill>
                          <a:srgbClr val="1F497D"/>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zh-CN" altLang="en-US" sz="1000" b="1" u="none" strike="noStrike" dirty="0">
                          <a:effectLst/>
                        </a:rPr>
                        <a:t>可转债上市当天涨跌幅</a:t>
                      </a:r>
                      <a:endParaRPr lang="zh-CN" altLang="en-US" sz="1000" b="1" i="0" u="none" strike="noStrike" dirty="0">
                        <a:solidFill>
                          <a:srgbClr val="1F497D"/>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4014669595"/>
                  </a:ext>
                </a:extLst>
              </a:tr>
              <a:tr h="132005">
                <a:tc>
                  <a:txBody>
                    <a:bodyPr/>
                    <a:lstStyle/>
                    <a:p>
                      <a:pPr algn="ctr" fontAlgn="ctr"/>
                      <a:r>
                        <a:rPr lang="en-US" altLang="zh-CN" sz="700" u="none" strike="noStrike">
                          <a:effectLst/>
                        </a:rPr>
                        <a:t>('603608', '113589')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dirty="0">
                          <a:effectLst/>
                        </a:rPr>
                        <a:t>('</a:t>
                      </a:r>
                      <a:r>
                        <a:rPr lang="zh-CN" altLang="en-US" sz="700" u="none" strike="noStrike" dirty="0">
                          <a:effectLst/>
                        </a:rPr>
                        <a:t>天创时尚</a:t>
                      </a:r>
                      <a:r>
                        <a:rPr lang="en-US" altLang="zh-CN" sz="700" u="none" strike="noStrike" dirty="0">
                          <a:effectLst/>
                        </a:rPr>
                        <a:t>', '</a:t>
                      </a:r>
                      <a:r>
                        <a:rPr lang="zh-CN" altLang="en-US" sz="700" u="none" strike="noStrike" dirty="0">
                          <a:effectLst/>
                        </a:rPr>
                        <a:t>天创转债</a:t>
                      </a:r>
                      <a:r>
                        <a:rPr lang="en-US" altLang="zh-CN" sz="700" u="none" strike="noStrike" dirty="0">
                          <a:effectLst/>
                        </a:rPr>
                        <a:t>')</a:t>
                      </a:r>
                      <a:endParaRPr lang="en-US" altLang="zh-CN" sz="700" b="0" i="0" u="none" strike="noStrike" dirty="0">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57.15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-1696.63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-1639.48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dirty="0">
                          <a:effectLst/>
                        </a:rPr>
                        <a:t>52.56%</a:t>
                      </a:r>
                      <a:endParaRPr lang="en-US" altLang="zh-CN" sz="700" b="0" i="0" u="none" strike="noStrike" dirty="0">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58.19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dirty="0">
                          <a:effectLst/>
                        </a:rPr>
                        <a:t>6.50%</a:t>
                      </a:r>
                      <a:endParaRPr lang="en-US" altLang="zh-CN" sz="700" b="0" i="0" u="none" strike="noStrike" dirty="0">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3.04%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dirty="0">
                          <a:effectLst/>
                        </a:rPr>
                        <a:t>-17.20%</a:t>
                      </a:r>
                      <a:endParaRPr lang="en-US" altLang="zh-CN" sz="700" b="0" i="0" u="none" strike="noStrike" dirty="0">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dirty="0">
                          <a:effectLst/>
                        </a:rPr>
                        <a:t>5.71%</a:t>
                      </a:r>
                      <a:endParaRPr lang="en-US" altLang="zh-CN" sz="700" b="0" i="0" u="none" strike="noStrike" dirty="0">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2334931758"/>
                  </a:ext>
                </a:extLst>
              </a:tr>
              <a:tr h="124251">
                <a:tc>
                  <a:txBody>
                    <a:bodyPr/>
                    <a:lstStyle/>
                    <a:p>
                      <a:pPr algn="ctr" fontAlgn="ctr"/>
                      <a:r>
                        <a:rPr lang="en-US" altLang="zh-CN" sz="700" u="none" strike="noStrike">
                          <a:effectLst/>
                        </a:rPr>
                        <a:t>('002503', '128100')</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dirty="0">
                          <a:effectLst/>
                        </a:rPr>
                        <a:t>('</a:t>
                      </a:r>
                      <a:r>
                        <a:rPr lang="zh-CN" altLang="en-US" sz="700" u="none" strike="noStrike" dirty="0">
                          <a:effectLst/>
                        </a:rPr>
                        <a:t>搜于特</a:t>
                      </a:r>
                      <a:r>
                        <a:rPr lang="en-US" altLang="zh-CN" sz="700" u="none" strike="noStrike" dirty="0">
                          <a:effectLst/>
                        </a:rPr>
                        <a:t>', '</a:t>
                      </a:r>
                      <a:r>
                        <a:rPr lang="zh-CN" altLang="en-US" sz="700" u="none" strike="noStrike" dirty="0">
                          <a:effectLst/>
                        </a:rPr>
                        <a:t>搜特转债</a:t>
                      </a:r>
                      <a:r>
                        <a:rPr lang="en-US" altLang="zh-CN" sz="700" u="none" strike="noStrike" dirty="0">
                          <a:effectLst/>
                        </a:rPr>
                        <a:t>')</a:t>
                      </a:r>
                      <a:endParaRPr lang="en-US" altLang="zh-CN" sz="700" b="0" i="0" u="none" strike="noStrike" dirty="0">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79.01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-2928.93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-2849.92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dirty="0">
                          <a:effectLst/>
                        </a:rPr>
                        <a:t>9.33%</a:t>
                      </a:r>
                      <a:endParaRPr lang="en-US" altLang="zh-CN" sz="700" b="0" i="0" u="none" strike="noStrike" dirty="0">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dirty="0">
                          <a:effectLst/>
                        </a:rPr>
                        <a:t>172.25 </a:t>
                      </a:r>
                      <a:endParaRPr lang="en-US" altLang="zh-CN" sz="700" b="0" i="0" u="none" strike="noStrike" dirty="0">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dirty="0">
                          <a:effectLst/>
                        </a:rPr>
                        <a:t>14.08%</a:t>
                      </a:r>
                      <a:endParaRPr lang="en-US" altLang="zh-CN" sz="700" b="0" i="0" u="none" strike="noStrike" dirty="0">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1.55%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-15.16%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7.90%</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1769260091"/>
                  </a:ext>
                </a:extLst>
              </a:tr>
              <a:tr h="124251">
                <a:tc>
                  <a:txBody>
                    <a:bodyPr/>
                    <a:lstStyle/>
                    <a:p>
                      <a:pPr algn="ctr" fontAlgn="ctr"/>
                      <a:r>
                        <a:rPr lang="en-US" altLang="zh-CN" sz="700" u="none" strike="noStrike">
                          <a:effectLst/>
                        </a:rPr>
                        <a:t>('002921', '128120')</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联诚精密</a:t>
                      </a:r>
                      <a:r>
                        <a:rPr lang="en-US" altLang="zh-CN" sz="700" u="none" strike="noStrike">
                          <a:effectLst/>
                        </a:rPr>
                        <a:t>', '</a:t>
                      </a:r>
                      <a:r>
                        <a:rPr lang="zh-CN" altLang="en-US" sz="700" u="none" strike="noStrike">
                          <a:effectLst/>
                        </a:rPr>
                        <a:t>联诚转债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90.90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dirty="0">
                          <a:effectLst/>
                        </a:rPr>
                        <a:t>-990.46 </a:t>
                      </a:r>
                      <a:endParaRPr lang="en-US" altLang="zh-CN" sz="700" b="0" i="0" u="none" strike="noStrike" dirty="0">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dirty="0">
                          <a:effectLst/>
                        </a:rPr>
                        <a:t>-899.56 </a:t>
                      </a:r>
                      <a:endParaRPr lang="en-US" altLang="zh-CN" sz="700" b="0" i="0" u="none" strike="noStrike" dirty="0">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dirty="0">
                          <a:effectLst/>
                        </a:rPr>
                        <a:t>69.81%</a:t>
                      </a:r>
                      <a:endParaRPr lang="en-US" altLang="zh-CN" sz="700" b="0" i="0" u="none" strike="noStrike" dirty="0">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dirty="0">
                          <a:effectLst/>
                        </a:rPr>
                        <a:t>20.30 </a:t>
                      </a:r>
                      <a:endParaRPr lang="en-US" altLang="zh-CN" sz="700" b="0" i="0" u="none" strike="noStrike" dirty="0">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10.32%</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3.85%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-12.72%</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9.09%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3701371685"/>
                  </a:ext>
                </a:extLst>
              </a:tr>
              <a:tr h="124251">
                <a:tc>
                  <a:txBody>
                    <a:bodyPr/>
                    <a:lstStyle/>
                    <a:p>
                      <a:pPr algn="ctr" fontAlgn="ctr"/>
                      <a:r>
                        <a:rPr lang="en-US" altLang="zh-CN" sz="700" u="none" strike="noStrike">
                          <a:effectLst/>
                        </a:rPr>
                        <a:t>('688676', '118019')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金盘科技</a:t>
                      </a:r>
                      <a:r>
                        <a:rPr lang="en-US" altLang="zh-CN" sz="700" u="none" strike="noStrike">
                          <a:effectLst/>
                        </a:rPr>
                        <a:t>', '</a:t>
                      </a:r>
                      <a:r>
                        <a:rPr lang="zh-CN" altLang="en-US" sz="700" u="none" strike="noStrike">
                          <a:effectLst/>
                        </a:rPr>
                        <a:t>金盘转债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326.98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-1795.36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-1468.38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67.46%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147.29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-2.31%</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2.04%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-12.22%</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32.70%</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2317244306"/>
                  </a:ext>
                </a:extLst>
              </a:tr>
              <a:tr h="124251">
                <a:tc>
                  <a:txBody>
                    <a:bodyPr/>
                    <a:lstStyle/>
                    <a:p>
                      <a:pPr algn="ctr" fontAlgn="ctr"/>
                      <a:r>
                        <a:rPr lang="en-US" altLang="zh-CN" sz="700" u="none" strike="noStrike">
                          <a:effectLst/>
                        </a:rPr>
                        <a:t>('688096', '118016')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京源环保</a:t>
                      </a:r>
                      <a:r>
                        <a:rPr lang="en-US" altLang="zh-CN" sz="700" u="none" strike="noStrike">
                          <a:effectLst/>
                        </a:rPr>
                        <a:t>', '</a:t>
                      </a:r>
                      <a:r>
                        <a:rPr lang="zh-CN" altLang="en-US" sz="700" u="none" strike="noStrike">
                          <a:effectLst/>
                        </a:rPr>
                        <a:t>京源转债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256.51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-573.46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-316.94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70.45%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14.95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-4.35%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6.36%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-12.16%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25.65%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1980064401"/>
                  </a:ext>
                </a:extLst>
              </a:tr>
              <a:tr h="124251">
                <a:tc>
                  <a:txBody>
                    <a:bodyPr/>
                    <a:lstStyle/>
                    <a:p>
                      <a:pPr algn="ctr" fontAlgn="ctr"/>
                      <a:r>
                        <a:rPr lang="en-US" altLang="zh-CN" sz="700" u="none" strike="noStrike">
                          <a:effectLst/>
                        </a:rPr>
                        <a:t>('002988', '127053')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豪美新材</a:t>
                      </a:r>
                      <a:r>
                        <a:rPr lang="en-US" altLang="zh-CN" sz="700" u="none" strike="noStrike">
                          <a:effectLst/>
                        </a:rPr>
                        <a:t>', '</a:t>
                      </a:r>
                      <a:r>
                        <a:rPr lang="zh-CN" altLang="en-US" sz="700" u="none" strike="noStrike">
                          <a:effectLst/>
                        </a:rPr>
                        <a:t>豪美转债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176.30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-722.78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-546.48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79.79%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51.16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1.39%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4.98%</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-11.99%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17.63%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3448519861"/>
                  </a:ext>
                </a:extLst>
              </a:tr>
              <a:tr h="124251">
                <a:tc>
                  <a:txBody>
                    <a:bodyPr/>
                    <a:lstStyle/>
                    <a:p>
                      <a:pPr algn="ctr" fontAlgn="ctr"/>
                      <a:r>
                        <a:rPr lang="en-US" altLang="zh-CN" sz="700" u="none" strike="noStrike">
                          <a:effectLst/>
                        </a:rPr>
                        <a:t>('600496', '110086')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精工钢构</a:t>
                      </a:r>
                      <a:r>
                        <a:rPr lang="en-US" altLang="zh-CN" sz="700" u="none" strike="noStrike">
                          <a:effectLst/>
                        </a:rPr>
                        <a:t>', '</a:t>
                      </a:r>
                      <a:r>
                        <a:rPr lang="zh-CN" altLang="en-US" sz="700" u="none" strike="noStrike">
                          <a:effectLst/>
                        </a:rPr>
                        <a:t>精工转债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167.62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-538.07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-370.46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61.47%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94.61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-1.30%</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6.45%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-11.57%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16.76%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2299379474"/>
                  </a:ext>
                </a:extLst>
              </a:tr>
              <a:tr h="124251">
                <a:tc>
                  <a:txBody>
                    <a:bodyPr/>
                    <a:lstStyle/>
                    <a:p>
                      <a:pPr algn="ctr" fontAlgn="ctr"/>
                      <a:r>
                        <a:rPr lang="en-US" altLang="zh-CN" sz="700" u="none" strike="noStrike">
                          <a:effectLst/>
                        </a:rPr>
                        <a:t>('300305', '123144')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裕兴股份</a:t>
                      </a:r>
                      <a:r>
                        <a:rPr lang="en-US" altLang="zh-CN" sz="700" u="none" strike="noStrike">
                          <a:effectLst/>
                        </a:rPr>
                        <a:t>', '</a:t>
                      </a:r>
                      <a:r>
                        <a:rPr lang="zh-CN" altLang="en-US" sz="700" u="none" strike="noStrike">
                          <a:effectLst/>
                        </a:rPr>
                        <a:t>裕兴转债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55.65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-760.05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-704.40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61.33%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39.56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-1.74%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4.56%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-11.56%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5.56%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1282943390"/>
                  </a:ext>
                </a:extLst>
              </a:tr>
              <a:tr h="124251">
                <a:tc>
                  <a:txBody>
                    <a:bodyPr/>
                    <a:lstStyle/>
                    <a:p>
                      <a:pPr algn="ctr" fontAlgn="ctr"/>
                      <a:r>
                        <a:rPr lang="en-US" altLang="zh-CN" sz="700" u="none" strike="noStrike">
                          <a:effectLst/>
                        </a:rPr>
                        <a:t>('300818', '123127')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耐普矿机</a:t>
                      </a:r>
                      <a:r>
                        <a:rPr lang="en-US" altLang="zh-CN" sz="700" u="none" strike="noStrike">
                          <a:effectLst/>
                        </a:rPr>
                        <a:t>', '</a:t>
                      </a:r>
                      <a:r>
                        <a:rPr lang="zh-CN" altLang="en-US" sz="700" u="none" strike="noStrike">
                          <a:effectLst/>
                        </a:rPr>
                        <a:t>耐普转债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233.41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-713.75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-480.35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22.78%</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25.27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0.61%</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4.81%</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-11.44%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23.34%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3363038627"/>
                  </a:ext>
                </a:extLst>
              </a:tr>
              <a:tr h="124251">
                <a:tc>
                  <a:txBody>
                    <a:bodyPr/>
                    <a:lstStyle/>
                    <a:p>
                      <a:pPr algn="ctr" fontAlgn="ctr"/>
                      <a:r>
                        <a:rPr lang="en-US" altLang="zh-CN" sz="700" u="none" strike="noStrike">
                          <a:effectLst/>
                        </a:rPr>
                        <a:t>('603609', '113647')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禾丰股份</a:t>
                      </a:r>
                      <a:r>
                        <a:rPr lang="en-US" altLang="zh-CN" sz="700" u="none" strike="noStrike">
                          <a:effectLst/>
                        </a:rPr>
                        <a:t>', '</a:t>
                      </a:r>
                      <a:r>
                        <a:rPr lang="zh-CN" altLang="en-US" sz="700" u="none" strike="noStrike">
                          <a:effectLst/>
                        </a:rPr>
                        <a:t>禾丰转债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155.49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-683.28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-527.79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71.20%</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94.13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9.99%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4.94%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-11.26%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15.55%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279502981"/>
                  </a:ext>
                </a:extLst>
              </a:tr>
              <a:tr h="124251">
                <a:tc>
                  <a:txBody>
                    <a:bodyPr/>
                    <a:lstStyle/>
                    <a:p>
                      <a:pPr algn="ctr" fontAlgn="ctr"/>
                      <a:r>
                        <a:rPr lang="en-US" altLang="zh-CN" sz="700" u="none" strike="noStrike">
                          <a:effectLst/>
                        </a:rPr>
                        <a:t>('300778', '123136')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新城市</a:t>
                      </a:r>
                      <a:r>
                        <a:rPr lang="en-US" altLang="zh-CN" sz="700" u="none" strike="noStrike">
                          <a:effectLst/>
                        </a:rPr>
                        <a:t>', '</a:t>
                      </a:r>
                      <a:r>
                        <a:rPr lang="zh-CN" altLang="en-US" sz="700" u="none" strike="noStrike">
                          <a:effectLst/>
                        </a:rPr>
                        <a:t>城市转债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252.67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-684.63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-431.96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89.38%</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26.81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2.12%</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4.93%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-11.24%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25.27%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3943868993"/>
                  </a:ext>
                </a:extLst>
              </a:tr>
              <a:tr h="124251">
                <a:tc>
                  <a:txBody>
                    <a:bodyPr/>
                    <a:lstStyle/>
                    <a:p>
                      <a:pPr algn="ctr" fontAlgn="ctr"/>
                      <a:r>
                        <a:rPr lang="en-US" altLang="zh-CN" sz="700" u="none" strike="noStrike">
                          <a:effectLst/>
                        </a:rPr>
                        <a:t>('300776', '123121')</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帝尔激光</a:t>
                      </a:r>
                      <a:r>
                        <a:rPr lang="en-US" altLang="zh-CN" sz="700" u="none" strike="noStrike">
                          <a:effectLst/>
                        </a:rPr>
                        <a:t>', '</a:t>
                      </a:r>
                      <a:r>
                        <a:rPr lang="zh-CN" altLang="en-US" sz="700" u="none" strike="noStrike">
                          <a:effectLst/>
                        </a:rPr>
                        <a:t>帝尔转债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382.48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-2755.24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-2372.77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85.95%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205.40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6.40%</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1.22%</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-11.24%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38.25%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4252033280"/>
                  </a:ext>
                </a:extLst>
              </a:tr>
              <a:tr h="124251">
                <a:tc>
                  <a:txBody>
                    <a:bodyPr/>
                    <a:lstStyle/>
                    <a:p>
                      <a:pPr algn="ctr" fontAlgn="ctr"/>
                      <a:r>
                        <a:rPr lang="en-US" altLang="zh-CN" sz="700" u="none" strike="noStrike">
                          <a:effectLst/>
                        </a:rPr>
                        <a:t>('000589', '127063')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贵州轮胎</a:t>
                      </a:r>
                      <a:r>
                        <a:rPr lang="en-US" altLang="zh-CN" sz="700" u="none" strike="noStrike">
                          <a:effectLst/>
                        </a:rPr>
                        <a:t>', '</a:t>
                      </a:r>
                      <a:r>
                        <a:rPr lang="zh-CN" altLang="en-US" sz="700" u="none" strike="noStrike">
                          <a:effectLst/>
                        </a:rPr>
                        <a:t>贵轮转债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137.24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-328.36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-191.12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61.26%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53.36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1.75%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10.20%</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-11.17%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13.72%</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3301282700"/>
                  </a:ext>
                </a:extLst>
              </a:tr>
              <a:tr h="124251">
                <a:tc>
                  <a:txBody>
                    <a:bodyPr/>
                    <a:lstStyle/>
                    <a:p>
                      <a:pPr algn="ctr" fontAlgn="ctr"/>
                      <a:r>
                        <a:rPr lang="en-US" altLang="zh-CN" sz="700" u="none" strike="noStrike">
                          <a:effectLst/>
                        </a:rPr>
                        <a:t>('603499', '113566')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翔港科技</a:t>
                      </a:r>
                      <a:r>
                        <a:rPr lang="en-US" altLang="zh-CN" sz="700" u="none" strike="noStrike">
                          <a:effectLst/>
                        </a:rPr>
                        <a:t>', '</a:t>
                      </a:r>
                      <a:r>
                        <a:rPr lang="zh-CN" altLang="en-US" sz="700" u="none" strike="noStrike">
                          <a:effectLst/>
                        </a:rPr>
                        <a:t>翔港转债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371.38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-1286.70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-915.33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69.38%</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21.69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-0.17%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2.54%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-10.90%</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37.14%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1870017153"/>
                  </a:ext>
                </a:extLst>
              </a:tr>
              <a:tr h="124251">
                <a:tc>
                  <a:txBody>
                    <a:bodyPr/>
                    <a:lstStyle/>
                    <a:p>
                      <a:pPr algn="ctr" fontAlgn="ctr"/>
                      <a:r>
                        <a:rPr lang="en-US" altLang="zh-CN" sz="700" u="none" strike="noStrike">
                          <a:effectLst/>
                        </a:rPr>
                        <a:t>('603136', '113564')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天目湖</a:t>
                      </a:r>
                      <a:r>
                        <a:rPr lang="en-US" altLang="zh-CN" sz="700" u="none" strike="noStrike">
                          <a:effectLst/>
                        </a:rPr>
                        <a:t>', '</a:t>
                      </a:r>
                      <a:r>
                        <a:rPr lang="zh-CN" altLang="en-US" sz="700" u="none" strike="noStrike">
                          <a:effectLst/>
                        </a:rPr>
                        <a:t>天目转债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226.73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-1064.51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-837.78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88.52%</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28.10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-2.24%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3.03%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-10.74%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22.67%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3404147684"/>
                  </a:ext>
                </a:extLst>
              </a:tr>
              <a:tr h="124251">
                <a:tc>
                  <a:txBody>
                    <a:bodyPr/>
                    <a:lstStyle/>
                    <a:p>
                      <a:pPr algn="ctr" fontAlgn="ctr"/>
                      <a:r>
                        <a:rPr lang="en-US" altLang="zh-CN" sz="700" u="none" strike="noStrike">
                          <a:effectLst/>
                        </a:rPr>
                        <a:t>('603535', '113656')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嘉诚国际</a:t>
                      </a:r>
                      <a:r>
                        <a:rPr lang="en-US" altLang="zh-CN" sz="700" u="none" strike="noStrike">
                          <a:effectLst/>
                        </a:rPr>
                        <a:t>', '</a:t>
                      </a:r>
                      <a:r>
                        <a:rPr lang="zh-CN" altLang="en-US" sz="700" u="none" strike="noStrike">
                          <a:effectLst/>
                        </a:rPr>
                        <a:t>嘉诚转债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128.39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-614.39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-486.00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83.52%</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36.02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-0.83%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4.61%</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-9.45%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12.84%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1747839807"/>
                  </a:ext>
                </a:extLst>
              </a:tr>
              <a:tr h="124251">
                <a:tc>
                  <a:txBody>
                    <a:bodyPr/>
                    <a:lstStyle/>
                    <a:p>
                      <a:pPr algn="ctr" fontAlgn="ctr"/>
                      <a:r>
                        <a:rPr lang="en-US" altLang="zh-CN" sz="700" u="none" strike="noStrike">
                          <a:effectLst/>
                        </a:rPr>
                        <a:t>('605189', '111005')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富春染织</a:t>
                      </a:r>
                      <a:r>
                        <a:rPr lang="en-US" altLang="zh-CN" sz="700" u="none" strike="noStrike">
                          <a:effectLst/>
                        </a:rPr>
                        <a:t>', '</a:t>
                      </a:r>
                      <a:r>
                        <a:rPr lang="zh-CN" altLang="en-US" sz="700" u="none" strike="noStrike">
                          <a:effectLst/>
                        </a:rPr>
                        <a:t>富春转债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264.97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-457.03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-192.06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90.23%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29.58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3.95%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6.13%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-9.35%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26.50%</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1748886798"/>
                  </a:ext>
                </a:extLst>
              </a:tr>
              <a:tr h="124251">
                <a:tc>
                  <a:txBody>
                    <a:bodyPr/>
                    <a:lstStyle/>
                    <a:p>
                      <a:pPr algn="ctr" fontAlgn="ctr"/>
                      <a:r>
                        <a:rPr lang="en-US" altLang="zh-CN" sz="700" u="none" strike="noStrike">
                          <a:effectLst/>
                        </a:rPr>
                        <a:t>('002931', '128143')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锋龙股份</a:t>
                      </a:r>
                      <a:r>
                        <a:rPr lang="en-US" altLang="zh-CN" sz="700" u="none" strike="noStrike">
                          <a:effectLst/>
                        </a:rPr>
                        <a:t>', '</a:t>
                      </a:r>
                      <a:r>
                        <a:rPr lang="zh-CN" altLang="en-US" sz="700" u="none" strike="noStrike">
                          <a:effectLst/>
                        </a:rPr>
                        <a:t>锋龙转债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-4.93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-883.49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-888.42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80.17%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24.73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-3.83%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3.15%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-9.28%</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-0.49%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3020329227"/>
                  </a:ext>
                </a:extLst>
              </a:tr>
              <a:tr h="124251">
                <a:tc>
                  <a:txBody>
                    <a:bodyPr/>
                    <a:lstStyle/>
                    <a:p>
                      <a:pPr algn="ctr" fontAlgn="ctr"/>
                      <a:r>
                        <a:rPr lang="en-US" altLang="zh-CN" sz="700" u="none" strike="noStrike">
                          <a:effectLst/>
                        </a:rPr>
                        <a:t>('688590', '118021')</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新致软件</a:t>
                      </a:r>
                      <a:r>
                        <a:rPr lang="en-US" altLang="zh-CN" sz="700" u="none" strike="noStrike">
                          <a:effectLst/>
                        </a:rPr>
                        <a:t>', '</a:t>
                      </a:r>
                      <a:r>
                        <a:rPr lang="zh-CN" altLang="en-US" sz="700" u="none" strike="noStrike">
                          <a:effectLst/>
                        </a:rPr>
                        <a:t>新致转债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259.00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-444.44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-185.44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54.29%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18.78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2.35%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6.03%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-8.94%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25.90%</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3727668981"/>
                  </a:ext>
                </a:extLst>
              </a:tr>
              <a:tr h="124251">
                <a:tc>
                  <a:txBody>
                    <a:bodyPr/>
                    <a:lstStyle/>
                    <a:p>
                      <a:pPr algn="ctr" fontAlgn="ctr"/>
                      <a:r>
                        <a:rPr lang="en-US" altLang="zh-CN" sz="700" u="none" strike="noStrike">
                          <a:effectLst/>
                        </a:rPr>
                        <a:t>('300057', '123085')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万顺新材</a:t>
                      </a:r>
                      <a:r>
                        <a:rPr lang="en-US" altLang="zh-CN" sz="700" u="none" strike="noStrike">
                          <a:effectLst/>
                        </a:rPr>
                        <a:t>', '</a:t>
                      </a:r>
                      <a:r>
                        <a:rPr lang="zh-CN" altLang="en-US" sz="700" u="none" strike="noStrike">
                          <a:effectLst/>
                        </a:rPr>
                        <a:t>万顺转</a:t>
                      </a:r>
                      <a:r>
                        <a:rPr lang="en-US" altLang="zh-CN" sz="700" u="none" strike="noStrike">
                          <a:effectLst/>
                        </a:rPr>
                        <a:t>2')</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-79.32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-411.63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-490.94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66.94%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42.02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1.85%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6.51%</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-8.93%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-7.93%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121234048"/>
                  </a:ext>
                </a:extLst>
              </a:tr>
              <a:tr h="124251">
                <a:tc>
                  <a:txBody>
                    <a:bodyPr/>
                    <a:lstStyle/>
                    <a:p>
                      <a:pPr algn="ctr" fontAlgn="ctr"/>
                      <a:r>
                        <a:rPr lang="en-US" altLang="zh-CN" sz="700" u="none" strike="noStrike">
                          <a:effectLst/>
                        </a:rPr>
                        <a:t>('603585', '113640')</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苏利股份</a:t>
                      </a:r>
                      <a:r>
                        <a:rPr lang="en-US" altLang="zh-CN" sz="700" u="none" strike="noStrike">
                          <a:effectLst/>
                        </a:rPr>
                        <a:t>', '</a:t>
                      </a:r>
                      <a:r>
                        <a:rPr lang="zh-CN" altLang="en-US" sz="700" u="none" strike="noStrike">
                          <a:effectLst/>
                        </a:rPr>
                        <a:t>苏利转债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144.88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-338.40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-193.52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89.84%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36.52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1.84%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7.88%</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-8.89%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14.49%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2691530942"/>
                  </a:ext>
                </a:extLst>
              </a:tr>
              <a:tr h="124251">
                <a:tc>
                  <a:txBody>
                    <a:bodyPr/>
                    <a:lstStyle/>
                    <a:p>
                      <a:pPr algn="ctr" fontAlgn="ctr"/>
                      <a:r>
                        <a:rPr lang="en-US" altLang="zh-CN" sz="700" u="none" strike="noStrike">
                          <a:effectLst/>
                        </a:rPr>
                        <a:t>('301002', '123159')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崧盛股份</a:t>
                      </a:r>
                      <a:r>
                        <a:rPr lang="en-US" altLang="zh-CN" sz="700" u="none" strike="noStrike">
                          <a:effectLst/>
                        </a:rPr>
                        <a:t>', '</a:t>
                      </a:r>
                      <a:r>
                        <a:rPr lang="zh-CN" altLang="en-US" sz="700" u="none" strike="noStrike">
                          <a:effectLst/>
                        </a:rPr>
                        <a:t>崧盛转债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222.92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-812.24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-589.32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64.59%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28.88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0.03%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3.16%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-8.57%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22.29%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2651885730"/>
                  </a:ext>
                </a:extLst>
              </a:tr>
              <a:tr h="124251">
                <a:tc>
                  <a:txBody>
                    <a:bodyPr/>
                    <a:lstStyle/>
                    <a:p>
                      <a:pPr algn="ctr" fontAlgn="ctr"/>
                      <a:r>
                        <a:rPr lang="en-US" altLang="zh-CN" sz="700" u="none" strike="noStrike">
                          <a:effectLst/>
                        </a:rPr>
                        <a:t>('600075', '110087')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新疆天业</a:t>
                      </a:r>
                      <a:r>
                        <a:rPr lang="en-US" altLang="zh-CN" sz="700" u="none" strike="noStrike">
                          <a:effectLst/>
                        </a:rPr>
                        <a:t>', '</a:t>
                      </a:r>
                      <a:r>
                        <a:rPr lang="zh-CN" altLang="en-US" sz="700" u="none" strike="noStrike">
                          <a:effectLst/>
                        </a:rPr>
                        <a:t>天业转债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179.52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-333.44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-153.92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75.62%</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116.95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0.43%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7.67%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-8.53%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17.95%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1200546222"/>
                  </a:ext>
                </a:extLst>
              </a:tr>
              <a:tr h="124251">
                <a:tc>
                  <a:txBody>
                    <a:bodyPr/>
                    <a:lstStyle/>
                    <a:p>
                      <a:pPr algn="ctr" fontAlgn="ctr"/>
                      <a:r>
                        <a:rPr lang="en-US" altLang="zh-CN" sz="700" u="none" strike="noStrike">
                          <a:effectLst/>
                        </a:rPr>
                        <a:t>('601366', '113033')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利群股份</a:t>
                      </a:r>
                      <a:r>
                        <a:rPr lang="en-US" altLang="zh-CN" sz="700" u="none" strike="noStrike">
                          <a:effectLst/>
                        </a:rPr>
                        <a:t>', '</a:t>
                      </a:r>
                      <a:r>
                        <a:rPr lang="zh-CN" altLang="en-US" sz="700" u="none" strike="noStrike">
                          <a:effectLst/>
                        </a:rPr>
                        <a:t>利群转债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88.67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-284.34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-195.67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50.37%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61.70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4.68%</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8.97%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-8.51%</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8.87%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1423922008"/>
                  </a:ext>
                </a:extLst>
              </a:tr>
              <a:tr h="124251">
                <a:tc>
                  <a:txBody>
                    <a:bodyPr/>
                    <a:lstStyle/>
                    <a:p>
                      <a:pPr algn="ctr" fontAlgn="ctr"/>
                      <a:r>
                        <a:rPr lang="en-US" altLang="zh-CN" sz="700" u="none" strike="noStrike">
                          <a:effectLst/>
                        </a:rPr>
                        <a:t>('300607', '123101')</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拓斯达</a:t>
                      </a:r>
                      <a:r>
                        <a:rPr lang="en-US" altLang="zh-CN" sz="700" u="none" strike="noStrike">
                          <a:effectLst/>
                        </a:rPr>
                        <a:t>', '</a:t>
                      </a:r>
                      <a:r>
                        <a:rPr lang="zh-CN" altLang="en-US" sz="700" u="none" strike="noStrike">
                          <a:effectLst/>
                        </a:rPr>
                        <a:t>拓斯转债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74.70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-1351.55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-1276.85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60.39%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109.69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-2.18%</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1.85%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-8.35%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7.47%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4083321890"/>
                  </a:ext>
                </a:extLst>
              </a:tr>
              <a:tr h="124251">
                <a:tc>
                  <a:txBody>
                    <a:bodyPr/>
                    <a:lstStyle/>
                    <a:p>
                      <a:pPr algn="ctr" fontAlgn="ctr"/>
                      <a:r>
                        <a:rPr lang="en-US" altLang="zh-CN" sz="700" u="none" strike="noStrike">
                          <a:effectLst/>
                        </a:rPr>
                        <a:t>('002557', '128135')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洽洽食品</a:t>
                      </a:r>
                      <a:r>
                        <a:rPr lang="en-US" altLang="zh-CN" sz="700" u="none" strike="noStrike">
                          <a:effectLst/>
                        </a:rPr>
                        <a:t>', '</a:t>
                      </a:r>
                      <a:r>
                        <a:rPr lang="zh-CN" altLang="en-US" sz="700" u="none" strike="noStrike">
                          <a:effectLst/>
                        </a:rPr>
                        <a:t>洽洽转债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192.20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-2006.81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-1814.61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68.49%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305.42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2.13%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1.23%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-8.25%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19.22%</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2903719475"/>
                  </a:ext>
                </a:extLst>
              </a:tr>
              <a:tr h="124251">
                <a:tc>
                  <a:txBody>
                    <a:bodyPr/>
                    <a:lstStyle/>
                    <a:p>
                      <a:pPr algn="ctr" fontAlgn="ctr"/>
                      <a:r>
                        <a:rPr lang="en-US" altLang="zh-CN" sz="700" u="none" strike="noStrike">
                          <a:effectLst/>
                        </a:rPr>
                        <a:t>('300283', '123141')</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温州宏丰</a:t>
                      </a:r>
                      <a:r>
                        <a:rPr lang="en-US" altLang="zh-CN" sz="700" u="none" strike="noStrike">
                          <a:effectLst/>
                        </a:rPr>
                        <a:t>', '</a:t>
                      </a:r>
                      <a:r>
                        <a:rPr lang="zh-CN" altLang="en-US" sz="700" u="none" strike="noStrike">
                          <a:effectLst/>
                        </a:rPr>
                        <a:t>宏丰转债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300.00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-767.43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-467.43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67.78%</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29.85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1.69%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3.17%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-8.12%</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30.00%</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1920469733"/>
                  </a:ext>
                </a:extLst>
              </a:tr>
              <a:tr h="124251">
                <a:tc>
                  <a:txBody>
                    <a:bodyPr/>
                    <a:lstStyle/>
                    <a:p>
                      <a:pPr algn="ctr" fontAlgn="ctr"/>
                      <a:r>
                        <a:rPr lang="en-US" altLang="zh-CN" sz="700" u="none" strike="noStrike">
                          <a:effectLst/>
                        </a:rPr>
                        <a:t>('601108', '113043')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财通证券</a:t>
                      </a:r>
                      <a:r>
                        <a:rPr lang="en-US" altLang="zh-CN" sz="700" u="none" strike="noStrike">
                          <a:effectLst/>
                        </a:rPr>
                        <a:t>', '</a:t>
                      </a:r>
                      <a:r>
                        <a:rPr lang="zh-CN" altLang="en-US" sz="700" u="none" strike="noStrike">
                          <a:effectLst/>
                        </a:rPr>
                        <a:t>财通转债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115.81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-1046.73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-930.92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71.71%</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473.03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-2.42%</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2.30%</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-8.01%</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11.58%</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2839548330"/>
                  </a:ext>
                </a:extLst>
              </a:tr>
              <a:tr h="124251">
                <a:tc>
                  <a:txBody>
                    <a:bodyPr/>
                    <a:lstStyle/>
                    <a:p>
                      <a:pPr algn="ctr" fontAlgn="ctr"/>
                      <a:r>
                        <a:rPr lang="en-US" altLang="zh-CN" sz="700" u="none" strike="noStrike">
                          <a:effectLst/>
                        </a:rPr>
                        <a:t>('603901', '113654')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永创智能</a:t>
                      </a:r>
                      <a:r>
                        <a:rPr lang="en-US" altLang="zh-CN" sz="700" u="none" strike="noStrike">
                          <a:effectLst/>
                        </a:rPr>
                        <a:t>', '</a:t>
                      </a:r>
                      <a:r>
                        <a:rPr lang="zh-CN" altLang="en-US" sz="700" u="none" strike="noStrike">
                          <a:effectLst/>
                        </a:rPr>
                        <a:t>永</a:t>
                      </a:r>
                      <a:r>
                        <a:rPr lang="en-US" altLang="zh-CN" sz="700" u="none" strike="noStrike">
                          <a:effectLst/>
                        </a:rPr>
                        <a:t>02</a:t>
                      </a:r>
                      <a:r>
                        <a:rPr lang="zh-CN" altLang="en-US" sz="700" u="none" strike="noStrike">
                          <a:effectLst/>
                        </a:rPr>
                        <a:t>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215.70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-873.50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-657.81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72.20%</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68.97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-0.39%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2.67%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-7.77%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21.57%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402482614"/>
                  </a:ext>
                </a:extLst>
              </a:tr>
              <a:tr h="124251">
                <a:tc>
                  <a:txBody>
                    <a:bodyPr/>
                    <a:lstStyle/>
                    <a:p>
                      <a:pPr algn="ctr" fontAlgn="ctr"/>
                      <a:r>
                        <a:rPr lang="en-US" altLang="zh-CN" sz="700" u="none" strike="noStrike">
                          <a:effectLst/>
                        </a:rPr>
                        <a:t>('000411', '127028')</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英特集团</a:t>
                      </a:r>
                      <a:r>
                        <a:rPr lang="en-US" altLang="zh-CN" sz="700" u="none" strike="noStrike">
                          <a:effectLst/>
                        </a:rPr>
                        <a:t>', '</a:t>
                      </a:r>
                      <a:r>
                        <a:rPr lang="zh-CN" altLang="en-US" sz="700" u="none" strike="noStrike">
                          <a:effectLst/>
                        </a:rPr>
                        <a:t>英特转债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-71.21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-616.58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-687.80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52.15%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47.75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-5.19%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3.73%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-7.67%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-7.12%</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3064345188"/>
                  </a:ext>
                </a:extLst>
              </a:tr>
              <a:tr h="124251">
                <a:tc>
                  <a:txBody>
                    <a:bodyPr/>
                    <a:lstStyle/>
                    <a:p>
                      <a:pPr algn="ctr" fontAlgn="ctr"/>
                      <a:r>
                        <a:rPr lang="en-US" altLang="zh-CN" sz="700" u="none" strike="noStrike">
                          <a:effectLst/>
                        </a:rPr>
                        <a:t>('603363', '113620')</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傲农生物</a:t>
                      </a:r>
                      <a:r>
                        <a:rPr lang="en-US" altLang="zh-CN" sz="700" u="none" strike="noStrike">
                          <a:effectLst/>
                        </a:rPr>
                        <a:t>', '</a:t>
                      </a:r>
                      <a:r>
                        <a:rPr lang="zh-CN" altLang="en-US" sz="700" u="none" strike="noStrike">
                          <a:effectLst/>
                        </a:rPr>
                        <a:t>傲农转债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49.59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-732.60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-683.01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63.86%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96.79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-3.14%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3.11%</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-7.60%</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4.96%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122749357"/>
                  </a:ext>
                </a:extLst>
              </a:tr>
              <a:tr h="124251">
                <a:tc>
                  <a:txBody>
                    <a:bodyPr/>
                    <a:lstStyle/>
                    <a:p>
                      <a:pPr algn="ctr" fontAlgn="ctr"/>
                      <a:r>
                        <a:rPr lang="en-US" altLang="zh-CN" sz="700" u="none" strike="noStrike">
                          <a:effectLst/>
                        </a:rPr>
                        <a:t>('300190', '123049')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维尔利</a:t>
                      </a:r>
                      <a:r>
                        <a:rPr lang="en-US" altLang="zh-CN" sz="700" u="none" strike="noStrike">
                          <a:effectLst/>
                        </a:rPr>
                        <a:t>', '</a:t>
                      </a:r>
                      <a:r>
                        <a:rPr lang="zh-CN" altLang="en-US" sz="700" u="none" strike="noStrike">
                          <a:effectLst/>
                        </a:rPr>
                        <a:t>维尔转债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140.88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-490.52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-349.64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52.20%</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59.49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4.57%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4.56%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-7.45%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14.09%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327677775"/>
                  </a:ext>
                </a:extLst>
              </a:tr>
              <a:tr h="124251">
                <a:tc>
                  <a:txBody>
                    <a:bodyPr/>
                    <a:lstStyle/>
                    <a:p>
                      <a:pPr algn="ctr" fontAlgn="ctr"/>
                      <a:r>
                        <a:rPr lang="en-US" altLang="zh-CN" sz="700" u="none" strike="noStrike">
                          <a:effectLst/>
                        </a:rPr>
                        <a:t>('600711', '110066')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盛屯矿业</a:t>
                      </a:r>
                      <a:r>
                        <a:rPr lang="en-US" altLang="zh-CN" sz="700" u="none" strike="noStrike">
                          <a:effectLst/>
                        </a:rPr>
                        <a:t>', '</a:t>
                      </a:r>
                      <a:r>
                        <a:rPr lang="zh-CN" altLang="en-US" sz="700" u="none" strike="noStrike">
                          <a:effectLst/>
                        </a:rPr>
                        <a:t>盛屯转债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83.13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-361.63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-278.50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33.54%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112.17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-1.37%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6.12%</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-7.37%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8.31%</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1413619607"/>
                  </a:ext>
                </a:extLst>
              </a:tr>
              <a:tr h="124251">
                <a:tc>
                  <a:txBody>
                    <a:bodyPr/>
                    <a:lstStyle/>
                    <a:p>
                      <a:pPr algn="ctr" fontAlgn="ctr"/>
                      <a:r>
                        <a:rPr lang="en-US" altLang="zh-CN" sz="700" u="none" strike="noStrike">
                          <a:effectLst/>
                        </a:rPr>
                        <a:t>('688689', '118011')</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银河微电</a:t>
                      </a:r>
                      <a:r>
                        <a:rPr lang="en-US" altLang="zh-CN" sz="700" u="none" strike="noStrike">
                          <a:effectLst/>
                        </a:rPr>
                        <a:t>', '</a:t>
                      </a:r>
                      <a:r>
                        <a:rPr lang="zh-CN" altLang="en-US" sz="700" u="none" strike="noStrike">
                          <a:effectLst/>
                        </a:rPr>
                        <a:t>银微转债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288.91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-605.55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-316.63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56.65%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40.09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4.75%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3.65%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-7.37%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28.89%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1498666095"/>
                  </a:ext>
                </a:extLst>
              </a:tr>
              <a:tr h="124251">
                <a:tc>
                  <a:txBody>
                    <a:bodyPr/>
                    <a:lstStyle/>
                    <a:p>
                      <a:pPr algn="ctr" fontAlgn="ctr"/>
                      <a:r>
                        <a:rPr lang="en-US" altLang="zh-CN" sz="700" u="none" strike="noStrike">
                          <a:effectLst/>
                        </a:rPr>
                        <a:t>('601677', '113025')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明泰铝业</a:t>
                      </a:r>
                      <a:r>
                        <a:rPr lang="en-US" altLang="zh-CN" sz="700" u="none" strike="noStrike">
                          <a:effectLst/>
                        </a:rPr>
                        <a:t>', '</a:t>
                      </a:r>
                      <a:r>
                        <a:rPr lang="zh-CN" altLang="en-US" sz="700" u="none" strike="noStrike">
                          <a:effectLst/>
                        </a:rPr>
                        <a:t>明泰转债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-24.38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-292.80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-317.18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24.00%</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68.84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3.15%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7.53%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-7.35%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-2.44%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1196822380"/>
                  </a:ext>
                </a:extLst>
              </a:tr>
              <a:tr h="124251">
                <a:tc>
                  <a:txBody>
                    <a:bodyPr/>
                    <a:lstStyle/>
                    <a:p>
                      <a:pPr algn="ctr" fontAlgn="ctr"/>
                      <a:r>
                        <a:rPr lang="en-US" altLang="zh-CN" sz="700" u="none" strike="noStrike">
                          <a:effectLst/>
                        </a:rPr>
                        <a:t>('002775', '128127')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文科园林</a:t>
                      </a:r>
                      <a:r>
                        <a:rPr lang="en-US" altLang="zh-CN" sz="700" u="none" strike="noStrike">
                          <a:effectLst/>
                        </a:rPr>
                        <a:t>', '</a:t>
                      </a:r>
                      <a:r>
                        <a:rPr lang="zh-CN" altLang="en-US" sz="700" u="none" strike="noStrike">
                          <a:effectLst/>
                        </a:rPr>
                        <a:t>文科转债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54.50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-226.94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-172.44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77.78%</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29.74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2.27%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9.69%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-7.33%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5.45%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2114492215"/>
                  </a:ext>
                </a:extLst>
              </a:tr>
              <a:tr h="124251">
                <a:tc>
                  <a:txBody>
                    <a:bodyPr/>
                    <a:lstStyle/>
                    <a:p>
                      <a:pPr algn="ctr" fontAlgn="ctr"/>
                      <a:r>
                        <a:rPr lang="en-US" altLang="zh-CN" sz="700" u="none" strike="noStrike">
                          <a:effectLst/>
                        </a:rPr>
                        <a:t>('601963', '113056')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重庆银行</a:t>
                      </a:r>
                      <a:r>
                        <a:rPr lang="en-US" altLang="zh-CN" sz="700" u="none" strike="noStrike">
                          <a:effectLst/>
                        </a:rPr>
                        <a:t>', '</a:t>
                      </a:r>
                      <a:r>
                        <a:rPr lang="zh-CN" altLang="en-US" sz="700" u="none" strike="noStrike">
                          <a:effectLst/>
                        </a:rPr>
                        <a:t>重银转债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50.03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-100.76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-50.73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73.56%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329.73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8.74%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21.69%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-7.28%</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5.00%</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2752736163"/>
                  </a:ext>
                </a:extLst>
              </a:tr>
              <a:tr h="124251">
                <a:tc>
                  <a:txBody>
                    <a:bodyPr/>
                    <a:lstStyle/>
                    <a:p>
                      <a:pPr algn="ctr" fontAlgn="ctr"/>
                      <a:r>
                        <a:rPr lang="en-US" altLang="zh-CN" sz="700" u="none" strike="noStrike">
                          <a:effectLst/>
                        </a:rPr>
                        <a:t>('002997', '127065')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瑞鹄模具</a:t>
                      </a:r>
                      <a:r>
                        <a:rPr lang="en-US" altLang="zh-CN" sz="700" u="none" strike="noStrike">
                          <a:effectLst/>
                        </a:rPr>
                        <a:t>', '</a:t>
                      </a:r>
                      <a:r>
                        <a:rPr lang="zh-CN" altLang="en-US" sz="700" u="none" strike="noStrike">
                          <a:effectLst/>
                        </a:rPr>
                        <a:t>瑞鹄转债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462.49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-566.49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-104.00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82.48%</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32.39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2.40%</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3.85%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-7.26%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46.25%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222693991"/>
                  </a:ext>
                </a:extLst>
              </a:tr>
              <a:tr h="124251">
                <a:tc>
                  <a:txBody>
                    <a:bodyPr/>
                    <a:lstStyle/>
                    <a:p>
                      <a:pPr algn="ctr" fontAlgn="ctr"/>
                      <a:r>
                        <a:rPr lang="en-US" altLang="zh-CN" sz="700" u="none" strike="noStrike">
                          <a:effectLst/>
                        </a:rPr>
                        <a:t>('300243', '123126')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瑞丰高材</a:t>
                      </a:r>
                      <a:r>
                        <a:rPr lang="en-US" altLang="zh-CN" sz="700" u="none" strike="noStrike">
                          <a:effectLst/>
                        </a:rPr>
                        <a:t>', '</a:t>
                      </a:r>
                      <a:r>
                        <a:rPr lang="zh-CN" altLang="en-US" sz="700" u="none" strike="noStrike">
                          <a:effectLst/>
                        </a:rPr>
                        <a:t>瑞丰转债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100.87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-911.11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-810.23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63.67%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40.91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6.67%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2.39%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-7.25%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10.09%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2558047657"/>
                  </a:ext>
                </a:extLst>
              </a:tr>
              <a:tr h="124251">
                <a:tc>
                  <a:txBody>
                    <a:bodyPr/>
                    <a:lstStyle/>
                    <a:p>
                      <a:pPr algn="ctr" fontAlgn="ctr"/>
                      <a:r>
                        <a:rPr lang="en-US" altLang="zh-CN" sz="700" u="none" strike="noStrike">
                          <a:effectLst/>
                        </a:rPr>
                        <a:t>('300850', '123161')</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新强联</a:t>
                      </a:r>
                      <a:r>
                        <a:rPr lang="en-US" altLang="zh-CN" sz="700" u="none" strike="noStrike">
                          <a:effectLst/>
                        </a:rPr>
                        <a:t>', '</a:t>
                      </a:r>
                      <a:r>
                        <a:rPr lang="zh-CN" altLang="en-US" sz="700" u="none" strike="noStrike">
                          <a:effectLst/>
                        </a:rPr>
                        <a:t>强联转债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252.15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-1737.11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-1484.95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64.92%</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291.79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-1.03%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1.24%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-7.18%</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25.22%</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1003738617"/>
                  </a:ext>
                </a:extLst>
              </a:tr>
              <a:tr h="124251">
                <a:tc>
                  <a:txBody>
                    <a:bodyPr/>
                    <a:lstStyle/>
                    <a:p>
                      <a:pPr algn="ctr" fontAlgn="ctr"/>
                      <a:r>
                        <a:rPr lang="en-US" altLang="zh-CN" sz="700" u="none" strike="noStrike">
                          <a:effectLst/>
                        </a:rPr>
                        <a:t>('600388', '110068')</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 sz="700" u="none" strike="noStrike">
                          <a:effectLst/>
                        </a:rPr>
                        <a:t>('ST</a:t>
                      </a:r>
                      <a:r>
                        <a:rPr lang="zh-CN" altLang="en-US" sz="700" u="none" strike="noStrike">
                          <a:effectLst/>
                        </a:rPr>
                        <a:t>龙净</a:t>
                      </a:r>
                      <a:r>
                        <a:rPr lang="en-US" altLang="zh-CN" sz="700" u="none" strike="noStrike">
                          <a:effectLst/>
                        </a:rPr>
                        <a:t>', '</a:t>
                      </a:r>
                      <a:r>
                        <a:rPr lang="zh-CN" altLang="en-US" sz="700" u="none" strike="noStrike">
                          <a:effectLst/>
                        </a:rPr>
                        <a:t>龙净转债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80.77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-370.19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-289.42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61.79%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102.63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-5.92%</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5.63%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-6.94%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dirty="0">
                          <a:effectLst/>
                        </a:rPr>
                        <a:t>8.08%</a:t>
                      </a:r>
                      <a:endParaRPr lang="en-US" altLang="zh-CN" sz="700" b="0" i="0" u="none" strike="noStrike" dirty="0">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2410448611"/>
                  </a:ext>
                </a:extLst>
              </a:tr>
            </a:tbl>
          </a:graphicData>
        </a:graphic>
      </p:graphicFrame>
    </p:spTree>
    <p:extLst>
      <p:ext uri="{BB962C8B-B14F-4D97-AF65-F5344CB8AC3E}">
        <p14:creationId xmlns:p14="http://schemas.microsoft.com/office/powerpoint/2010/main" val="5145734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796A9CE-5756-1761-BF63-A637EF7C1AE2}"/>
              </a:ext>
            </a:extLst>
          </p:cNvPr>
          <p:cNvSpPr>
            <a:spLocks noGrp="1"/>
          </p:cNvSpPr>
          <p:nvPr>
            <p:ph type="sldNum" sz="quarter" idx="12"/>
          </p:nvPr>
        </p:nvSpPr>
        <p:spPr/>
        <p:txBody>
          <a:bodyPr/>
          <a:lstStyle/>
          <a:p>
            <a:fld id="{49AE70B2-8BF9-45C0-BB95-33D1B9D3A854}" type="slidenum">
              <a:rPr lang="zh-CN" altLang="en-US" smtClean="0"/>
              <a:t>29</a:t>
            </a:fld>
            <a:endParaRPr lang="zh-CN" altLang="en-US"/>
          </a:p>
        </p:txBody>
      </p:sp>
      <p:sp>
        <p:nvSpPr>
          <p:cNvPr id="5" name="标题 1">
            <a:extLst>
              <a:ext uri="{FF2B5EF4-FFF2-40B4-BE49-F238E27FC236}">
                <a16:creationId xmlns:a16="http://schemas.microsoft.com/office/drawing/2014/main" id="{8318DD30-E084-4DB5-737A-0A6034E61BE6}"/>
              </a:ext>
            </a:extLst>
          </p:cNvPr>
          <p:cNvSpPr>
            <a:spLocks noGrp="1"/>
          </p:cNvSpPr>
          <p:nvPr>
            <p:ph type="title"/>
          </p:nvPr>
        </p:nvSpPr>
        <p:spPr>
          <a:xfrm>
            <a:off x="718372" y="193749"/>
            <a:ext cx="10717137" cy="705600"/>
          </a:xfrm>
        </p:spPr>
        <p:txBody>
          <a:bodyPr/>
          <a:lstStyle/>
          <a:p>
            <a:r>
              <a:rPr kumimoji="1" lang="en-US" altLang="zh-CN" dirty="0"/>
              <a:t>Summary</a:t>
            </a:r>
            <a:endParaRPr kumimoji="1" lang="zh-CN" altLang="en-US" dirty="0"/>
          </a:p>
        </p:txBody>
      </p:sp>
      <p:graphicFrame>
        <p:nvGraphicFramePr>
          <p:cNvPr id="7" name="表格 6">
            <a:extLst>
              <a:ext uri="{FF2B5EF4-FFF2-40B4-BE49-F238E27FC236}">
                <a16:creationId xmlns:a16="http://schemas.microsoft.com/office/drawing/2014/main" id="{45CE5D70-8987-2C5E-C658-BA6152C4DE37}"/>
              </a:ext>
            </a:extLst>
          </p:cNvPr>
          <p:cNvGraphicFramePr>
            <a:graphicFrameLocks noGrp="1"/>
          </p:cNvGraphicFramePr>
          <p:nvPr>
            <p:extLst>
              <p:ext uri="{D42A27DB-BD31-4B8C-83A1-F6EECF244321}">
                <p14:modId xmlns:p14="http://schemas.microsoft.com/office/powerpoint/2010/main" val="1032542023"/>
              </p:ext>
            </p:extLst>
          </p:nvPr>
        </p:nvGraphicFramePr>
        <p:xfrm>
          <a:off x="611188" y="991518"/>
          <a:ext cx="10969624" cy="5322880"/>
        </p:xfrm>
        <a:graphic>
          <a:graphicData uri="http://schemas.openxmlformats.org/drawingml/2006/table">
            <a:tbl>
              <a:tblPr>
                <a:tableStyleId>{5C22544A-7EE6-4342-B048-85BDC9FD1C3A}</a:tableStyleId>
              </a:tblPr>
              <a:tblGrid>
                <a:gridCol w="1482882">
                  <a:extLst>
                    <a:ext uri="{9D8B030D-6E8A-4147-A177-3AD203B41FA5}">
                      <a16:colId xmlns:a16="http://schemas.microsoft.com/office/drawing/2014/main" val="1363810403"/>
                    </a:ext>
                  </a:extLst>
                </a:gridCol>
                <a:gridCol w="898716">
                  <a:extLst>
                    <a:ext uri="{9D8B030D-6E8A-4147-A177-3AD203B41FA5}">
                      <a16:colId xmlns:a16="http://schemas.microsoft.com/office/drawing/2014/main" val="2009699715"/>
                    </a:ext>
                  </a:extLst>
                </a:gridCol>
                <a:gridCol w="898716">
                  <a:extLst>
                    <a:ext uri="{9D8B030D-6E8A-4147-A177-3AD203B41FA5}">
                      <a16:colId xmlns:a16="http://schemas.microsoft.com/office/drawing/2014/main" val="187516833"/>
                    </a:ext>
                  </a:extLst>
                </a:gridCol>
                <a:gridCol w="898716">
                  <a:extLst>
                    <a:ext uri="{9D8B030D-6E8A-4147-A177-3AD203B41FA5}">
                      <a16:colId xmlns:a16="http://schemas.microsoft.com/office/drawing/2014/main" val="2900733666"/>
                    </a:ext>
                  </a:extLst>
                </a:gridCol>
                <a:gridCol w="898716">
                  <a:extLst>
                    <a:ext uri="{9D8B030D-6E8A-4147-A177-3AD203B41FA5}">
                      <a16:colId xmlns:a16="http://schemas.microsoft.com/office/drawing/2014/main" val="2922900489"/>
                    </a:ext>
                  </a:extLst>
                </a:gridCol>
                <a:gridCol w="824704">
                  <a:extLst>
                    <a:ext uri="{9D8B030D-6E8A-4147-A177-3AD203B41FA5}">
                      <a16:colId xmlns:a16="http://schemas.microsoft.com/office/drawing/2014/main" val="1546522516"/>
                    </a:ext>
                  </a:extLst>
                </a:gridCol>
                <a:gridCol w="1482882">
                  <a:extLst>
                    <a:ext uri="{9D8B030D-6E8A-4147-A177-3AD203B41FA5}">
                      <a16:colId xmlns:a16="http://schemas.microsoft.com/office/drawing/2014/main" val="2132222445"/>
                    </a:ext>
                  </a:extLst>
                </a:gridCol>
                <a:gridCol w="898716">
                  <a:extLst>
                    <a:ext uri="{9D8B030D-6E8A-4147-A177-3AD203B41FA5}">
                      <a16:colId xmlns:a16="http://schemas.microsoft.com/office/drawing/2014/main" val="1327255123"/>
                    </a:ext>
                  </a:extLst>
                </a:gridCol>
                <a:gridCol w="1342788">
                  <a:extLst>
                    <a:ext uri="{9D8B030D-6E8A-4147-A177-3AD203B41FA5}">
                      <a16:colId xmlns:a16="http://schemas.microsoft.com/office/drawing/2014/main" val="2405172543"/>
                    </a:ext>
                  </a:extLst>
                </a:gridCol>
                <a:gridCol w="1342788">
                  <a:extLst>
                    <a:ext uri="{9D8B030D-6E8A-4147-A177-3AD203B41FA5}">
                      <a16:colId xmlns:a16="http://schemas.microsoft.com/office/drawing/2014/main" val="789413654"/>
                    </a:ext>
                  </a:extLst>
                </a:gridCol>
              </a:tblGrid>
              <a:tr h="532288">
                <a:tc>
                  <a:txBody>
                    <a:bodyPr/>
                    <a:lstStyle/>
                    <a:p>
                      <a:pPr marL="0" algn="ctr" defTabSz="914400" rtl="0" eaLnBrk="1" fontAlgn="ctr" latinLnBrk="0" hangingPunct="1"/>
                      <a:r>
                        <a:rPr lang="zh-CN" altLang="en-US" sz="1200" b="1" u="none" strike="noStrike" kern="1200" dirty="0">
                          <a:solidFill>
                            <a:schemeClr val="dk1"/>
                          </a:solidFill>
                          <a:effectLst/>
                          <a:latin typeface="+mn-lt"/>
                          <a:ea typeface="+mn-ea"/>
                          <a:cs typeface="+mn-cs"/>
                        </a:rPr>
                        <a:t>相关系数</a:t>
                      </a:r>
                    </a:p>
                  </a:txBody>
                  <a:tcPr marL="7934" marR="7934" marT="7934" marB="0" anchor="ctr"/>
                </a:tc>
                <a:tc>
                  <a:txBody>
                    <a:bodyPr/>
                    <a:lstStyle/>
                    <a:p>
                      <a:pPr algn="ctr" fontAlgn="ctr"/>
                      <a:r>
                        <a:rPr lang="zh-CN" altLang="en-US" sz="1200" b="1" u="none" strike="noStrike" dirty="0">
                          <a:effectLst/>
                        </a:rPr>
                        <a:t>转债盈亏</a:t>
                      </a:r>
                      <a:endParaRPr lang="zh-CN" altLang="en-US" sz="1200" b="1"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zh-CN" altLang="en-US" sz="1200" b="1" u="none" strike="noStrike" dirty="0">
                          <a:effectLst/>
                        </a:rPr>
                        <a:t>正股盈亏</a:t>
                      </a:r>
                      <a:endParaRPr lang="zh-CN" altLang="en-US" sz="1200" b="1"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zh-CN" altLang="en-US" sz="1200" b="1" u="none" strike="noStrike" dirty="0">
                          <a:effectLst/>
                        </a:rPr>
                        <a:t>总盈亏</a:t>
                      </a:r>
                      <a:endParaRPr lang="zh-CN" altLang="en-US" sz="1200" b="1"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zh-CN" altLang="en-US" sz="1200" b="1" u="none" strike="noStrike" dirty="0">
                          <a:effectLst/>
                        </a:rPr>
                        <a:t>股东配售比例</a:t>
                      </a:r>
                      <a:endParaRPr lang="zh-CN" altLang="en-US" sz="1200" b="1"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zh-CN" altLang="en-US" sz="1200" b="1" u="none" strike="noStrike" dirty="0">
                          <a:effectLst/>
                        </a:rPr>
                        <a:t>正股市值</a:t>
                      </a:r>
                      <a:endParaRPr lang="zh-CN" altLang="en-US" sz="1200" b="1"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 sz="1200" b="1" u="none" strike="noStrike" dirty="0">
                          <a:effectLst/>
                        </a:rPr>
                        <a:t>T-3</a:t>
                      </a:r>
                      <a:r>
                        <a:rPr lang="zh-CN" altLang="en-US" sz="1200" b="1" u="none" strike="noStrike" dirty="0">
                          <a:effectLst/>
                        </a:rPr>
                        <a:t>日至</a:t>
                      </a:r>
                      <a:r>
                        <a:rPr lang="en" sz="1200" b="1" u="none" strike="noStrike" dirty="0">
                          <a:effectLst/>
                        </a:rPr>
                        <a:t>T-5</a:t>
                      </a:r>
                      <a:r>
                        <a:rPr lang="zh-CN" altLang="en-US" sz="1200" b="1" u="none" strike="noStrike" dirty="0">
                          <a:effectLst/>
                        </a:rPr>
                        <a:t>日股价涨跌幅</a:t>
                      </a:r>
                      <a:endParaRPr lang="zh-CN" altLang="en-US" sz="1200" b="1"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zh-CN" altLang="en-US" sz="1200" b="1" u="none" strike="noStrike" dirty="0">
                          <a:effectLst/>
                        </a:rPr>
                        <a:t>安全边际</a:t>
                      </a:r>
                      <a:endParaRPr lang="zh-CN" altLang="en-US" sz="1200" b="1"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zh-CN" altLang="en-US" sz="1200" b="1" u="none" strike="noStrike" dirty="0">
                          <a:effectLst/>
                        </a:rPr>
                        <a:t>正股</a:t>
                      </a:r>
                      <a:r>
                        <a:rPr lang="en" sz="1200" b="1" u="none" strike="noStrike" dirty="0">
                          <a:effectLst/>
                        </a:rPr>
                        <a:t>T-2</a:t>
                      </a:r>
                      <a:r>
                        <a:rPr lang="zh-CN" altLang="en-US" sz="1200" b="1" u="none" strike="noStrike" dirty="0">
                          <a:effectLst/>
                        </a:rPr>
                        <a:t>日至</a:t>
                      </a:r>
                      <a:r>
                        <a:rPr lang="en" sz="1200" b="1" u="none" strike="noStrike" dirty="0">
                          <a:effectLst/>
                        </a:rPr>
                        <a:t>T</a:t>
                      </a:r>
                      <a:r>
                        <a:rPr lang="zh-CN" altLang="en-US" sz="1200" b="1" u="none" strike="noStrike" dirty="0">
                          <a:effectLst/>
                        </a:rPr>
                        <a:t>日涨跌幅</a:t>
                      </a:r>
                      <a:endParaRPr lang="zh-CN" altLang="en-US" sz="1200" b="1"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zh-CN" altLang="en-US" sz="1200" b="1" u="none" strike="noStrike" dirty="0">
                          <a:effectLst/>
                        </a:rPr>
                        <a:t>可转债上市当天涨跌幅</a:t>
                      </a:r>
                      <a:endParaRPr lang="zh-CN" altLang="en-US" sz="1200" b="1"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extLst>
                  <a:ext uri="{0D108BD9-81ED-4DB2-BD59-A6C34878D82A}">
                    <a16:rowId xmlns:a16="http://schemas.microsoft.com/office/drawing/2014/main" val="3477573057"/>
                  </a:ext>
                </a:extLst>
              </a:tr>
              <a:tr h="532288">
                <a:tc>
                  <a:txBody>
                    <a:bodyPr/>
                    <a:lstStyle/>
                    <a:p>
                      <a:pPr algn="ctr" fontAlgn="ctr"/>
                      <a:r>
                        <a:rPr lang="zh-CN" altLang="en-US" sz="1200" u="none" strike="noStrike" kern="1200" dirty="0">
                          <a:solidFill>
                            <a:schemeClr val="dk1"/>
                          </a:solidFill>
                          <a:effectLst/>
                          <a:latin typeface="+mn-lt"/>
                          <a:ea typeface="+mn-ea"/>
                          <a:cs typeface="+mn-cs"/>
                        </a:rPr>
                        <a:t>转债盈亏</a:t>
                      </a:r>
                    </a:p>
                  </a:txBody>
                  <a:tcPr marL="7934" marR="7934" marT="7934" marB="0" anchor="ctr"/>
                </a:tc>
                <a:tc>
                  <a:txBody>
                    <a:bodyPr/>
                    <a:lstStyle/>
                    <a:p>
                      <a:pPr algn="ctr" fontAlgn="ctr"/>
                      <a:r>
                        <a:rPr lang="en-US" altLang="zh-CN" sz="1200" u="none" strike="noStrike" dirty="0">
                          <a:effectLst/>
                        </a:rPr>
                        <a:t>1.00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-0.01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0.23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0.28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0.07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-0.05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-0.29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0.07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1.00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extLst>
                  <a:ext uri="{0D108BD9-81ED-4DB2-BD59-A6C34878D82A}">
                    <a16:rowId xmlns:a16="http://schemas.microsoft.com/office/drawing/2014/main" val="82799789"/>
                  </a:ext>
                </a:extLst>
              </a:tr>
              <a:tr h="532288">
                <a:tc>
                  <a:txBody>
                    <a:bodyPr/>
                    <a:lstStyle/>
                    <a:p>
                      <a:pPr algn="ctr" fontAlgn="ctr"/>
                      <a:r>
                        <a:rPr lang="zh-CN" altLang="en-US" sz="1200" u="none" strike="noStrike" kern="1200" dirty="0">
                          <a:solidFill>
                            <a:schemeClr val="dk1"/>
                          </a:solidFill>
                          <a:effectLst/>
                          <a:latin typeface="+mn-lt"/>
                          <a:ea typeface="+mn-ea"/>
                          <a:cs typeface="+mn-cs"/>
                        </a:rPr>
                        <a:t>正股盈亏</a:t>
                      </a:r>
                    </a:p>
                  </a:txBody>
                  <a:tcPr marL="7934" marR="7934" marT="7934" marB="0" anchor="ctr"/>
                </a:tc>
                <a:tc>
                  <a:txBody>
                    <a:bodyPr/>
                    <a:lstStyle/>
                    <a:p>
                      <a:pPr algn="ctr" fontAlgn="ctr"/>
                      <a:r>
                        <a:rPr lang="en-US" altLang="zh-CN" sz="1200" u="none" strike="noStrike" dirty="0">
                          <a:effectLst/>
                        </a:rPr>
                        <a:t>-0.01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1.00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kern="1200" dirty="0">
                          <a:solidFill>
                            <a:schemeClr val="dk1"/>
                          </a:solidFill>
                          <a:effectLst/>
                          <a:latin typeface="+mn-lt"/>
                          <a:ea typeface="+mn-ea"/>
                          <a:cs typeface="+mn-cs"/>
                        </a:rPr>
                        <a:t>0.97</a:t>
                      </a:r>
                      <a:r>
                        <a:rPr lang="en-US" altLang="zh-CN" sz="1800" u="none" strike="noStrike" kern="1200" dirty="0">
                          <a:solidFill>
                            <a:srgbClr val="FF0000"/>
                          </a:solidFill>
                          <a:effectLst/>
                          <a:latin typeface="+mn-lt"/>
                          <a:ea typeface="+mn-ea"/>
                          <a:cs typeface="+mn-cs"/>
                        </a:rPr>
                        <a:t> </a:t>
                      </a:r>
                    </a:p>
                  </a:txBody>
                  <a:tcPr marL="7934" marR="7934" marT="7934" marB="0" anchor="ctr"/>
                </a:tc>
                <a:tc>
                  <a:txBody>
                    <a:bodyPr/>
                    <a:lstStyle/>
                    <a:p>
                      <a:pPr algn="ctr" fontAlgn="ctr"/>
                      <a:r>
                        <a:rPr lang="en-US" altLang="zh-CN" sz="1200" u="none" strike="noStrike">
                          <a:effectLst/>
                        </a:rPr>
                        <a:t>0.03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0.07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-0.11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-0.01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0.78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-0.01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extLst>
                  <a:ext uri="{0D108BD9-81ED-4DB2-BD59-A6C34878D82A}">
                    <a16:rowId xmlns:a16="http://schemas.microsoft.com/office/drawing/2014/main" val="1842962731"/>
                  </a:ext>
                </a:extLst>
              </a:tr>
              <a:tr h="532288">
                <a:tc>
                  <a:txBody>
                    <a:bodyPr/>
                    <a:lstStyle/>
                    <a:p>
                      <a:pPr algn="ctr" fontAlgn="ctr"/>
                      <a:r>
                        <a:rPr lang="zh-CN" altLang="en-US" sz="1200" b="1" u="none" strike="noStrike" kern="1200" dirty="0">
                          <a:solidFill>
                            <a:schemeClr val="dk1"/>
                          </a:solidFill>
                          <a:effectLst/>
                          <a:latin typeface="+mn-lt"/>
                          <a:ea typeface="+mn-ea"/>
                          <a:cs typeface="+mn-cs"/>
                        </a:rPr>
                        <a:t>总盈亏</a:t>
                      </a:r>
                    </a:p>
                  </a:txBody>
                  <a:tcPr marL="7934" marR="7934" marT="7934" marB="0" anchor="ctr"/>
                </a:tc>
                <a:tc>
                  <a:txBody>
                    <a:bodyPr/>
                    <a:lstStyle/>
                    <a:p>
                      <a:pPr algn="ctr" fontAlgn="ctr"/>
                      <a:r>
                        <a:rPr lang="en-US" altLang="zh-CN" sz="1200" u="none" strike="noStrike">
                          <a:effectLst/>
                        </a:rPr>
                        <a:t>0.23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marL="0" algn="ctr" defTabSz="914400" rtl="0" eaLnBrk="1" fontAlgn="ctr" latinLnBrk="0" hangingPunct="1"/>
                      <a:r>
                        <a:rPr lang="en-US" altLang="zh-CN" sz="1800" u="none" strike="noStrike" kern="1200" dirty="0">
                          <a:solidFill>
                            <a:srgbClr val="FF0000"/>
                          </a:solidFill>
                          <a:effectLst/>
                          <a:latin typeface="+mn-lt"/>
                          <a:ea typeface="+mn-ea"/>
                          <a:cs typeface="+mn-cs"/>
                        </a:rPr>
                        <a:t>0.97 </a:t>
                      </a:r>
                    </a:p>
                  </a:txBody>
                  <a:tcPr marL="7934" marR="7934" marT="7934" marB="0" anchor="ctr"/>
                </a:tc>
                <a:tc>
                  <a:txBody>
                    <a:bodyPr/>
                    <a:lstStyle/>
                    <a:p>
                      <a:pPr algn="ctr" fontAlgn="ctr"/>
                      <a:r>
                        <a:rPr lang="en-US" altLang="zh-CN" sz="1200" u="none" strike="noStrike" dirty="0">
                          <a:effectLst/>
                        </a:rPr>
                        <a:t>1.00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800" u="none" strike="noStrike" dirty="0">
                          <a:effectLst/>
                        </a:rPr>
                        <a:t>0.10</a:t>
                      </a:r>
                      <a:r>
                        <a:rPr lang="en-US" altLang="zh-CN" sz="1200" u="none" strike="noStrike" dirty="0">
                          <a:effectLst/>
                        </a:rPr>
                        <a:t>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800" u="none" strike="noStrike" dirty="0">
                          <a:effectLst/>
                        </a:rPr>
                        <a:t>0.08</a:t>
                      </a:r>
                      <a:r>
                        <a:rPr lang="en-US" altLang="zh-CN" sz="1200" u="none" strike="noStrike" dirty="0">
                          <a:effectLst/>
                        </a:rPr>
                        <a:t>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800" u="none" strike="noStrike" dirty="0">
                          <a:effectLst/>
                        </a:rPr>
                        <a:t>-0.12 </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800" u="none" strike="noStrike" dirty="0">
                          <a:effectLst/>
                        </a:rPr>
                        <a:t>-0.08 </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0.78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0.23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extLst>
                  <a:ext uri="{0D108BD9-81ED-4DB2-BD59-A6C34878D82A}">
                    <a16:rowId xmlns:a16="http://schemas.microsoft.com/office/drawing/2014/main" val="494348297"/>
                  </a:ext>
                </a:extLst>
              </a:tr>
              <a:tr h="532288">
                <a:tc>
                  <a:txBody>
                    <a:bodyPr/>
                    <a:lstStyle/>
                    <a:p>
                      <a:pPr algn="ctr" fontAlgn="ctr"/>
                      <a:r>
                        <a:rPr lang="zh-CN" altLang="en-US" sz="1200" u="none" strike="noStrike" kern="1200" dirty="0">
                          <a:solidFill>
                            <a:schemeClr val="dk1"/>
                          </a:solidFill>
                          <a:effectLst/>
                          <a:latin typeface="+mn-lt"/>
                          <a:ea typeface="+mn-ea"/>
                          <a:cs typeface="+mn-cs"/>
                        </a:rPr>
                        <a:t>股东配售比例</a:t>
                      </a:r>
                    </a:p>
                  </a:txBody>
                  <a:tcPr marL="7934" marR="7934" marT="7934" marB="0" anchor="ctr"/>
                </a:tc>
                <a:tc>
                  <a:txBody>
                    <a:bodyPr/>
                    <a:lstStyle/>
                    <a:p>
                      <a:pPr algn="ctr" fontAlgn="ctr"/>
                      <a:r>
                        <a:rPr lang="en-US" altLang="zh-CN" sz="1200" u="none" strike="noStrike">
                          <a:effectLst/>
                        </a:rPr>
                        <a:t>0.28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0.03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0.10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1.00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0.09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0.06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-0.16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-0.03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0.28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extLst>
                  <a:ext uri="{0D108BD9-81ED-4DB2-BD59-A6C34878D82A}">
                    <a16:rowId xmlns:a16="http://schemas.microsoft.com/office/drawing/2014/main" val="820160921"/>
                  </a:ext>
                </a:extLst>
              </a:tr>
              <a:tr h="532288">
                <a:tc>
                  <a:txBody>
                    <a:bodyPr/>
                    <a:lstStyle/>
                    <a:p>
                      <a:pPr algn="ctr" fontAlgn="ctr"/>
                      <a:r>
                        <a:rPr lang="zh-CN" altLang="en-US" sz="1200" u="none" strike="noStrike" kern="1200" dirty="0">
                          <a:solidFill>
                            <a:schemeClr val="dk1"/>
                          </a:solidFill>
                          <a:effectLst/>
                          <a:latin typeface="+mn-lt"/>
                          <a:ea typeface="+mn-ea"/>
                          <a:cs typeface="+mn-cs"/>
                        </a:rPr>
                        <a:t>正股市值</a:t>
                      </a:r>
                    </a:p>
                  </a:txBody>
                  <a:tcPr marL="7934" marR="7934" marT="7934" marB="0" anchor="ctr"/>
                </a:tc>
                <a:tc>
                  <a:txBody>
                    <a:bodyPr/>
                    <a:lstStyle/>
                    <a:p>
                      <a:pPr algn="ctr" fontAlgn="ctr"/>
                      <a:r>
                        <a:rPr lang="en-US" altLang="zh-CN" sz="1200" u="none" strike="noStrike">
                          <a:effectLst/>
                        </a:rPr>
                        <a:t>0.07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0.07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0.08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0.09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1.00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0.00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-0.17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0.07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0.07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extLst>
                  <a:ext uri="{0D108BD9-81ED-4DB2-BD59-A6C34878D82A}">
                    <a16:rowId xmlns:a16="http://schemas.microsoft.com/office/drawing/2014/main" val="3592800733"/>
                  </a:ext>
                </a:extLst>
              </a:tr>
              <a:tr h="532288">
                <a:tc>
                  <a:txBody>
                    <a:bodyPr/>
                    <a:lstStyle/>
                    <a:p>
                      <a:pPr algn="ctr" fontAlgn="ctr"/>
                      <a:r>
                        <a:rPr lang="en" sz="1200" u="none" strike="noStrike" kern="1200" dirty="0">
                          <a:solidFill>
                            <a:schemeClr val="dk1"/>
                          </a:solidFill>
                          <a:effectLst/>
                          <a:latin typeface="+mn-lt"/>
                          <a:ea typeface="+mn-ea"/>
                          <a:cs typeface="+mn-cs"/>
                        </a:rPr>
                        <a:t>T-3</a:t>
                      </a:r>
                      <a:r>
                        <a:rPr lang="zh-CN" altLang="en-US" sz="1200" u="none" strike="noStrike" kern="1200" dirty="0">
                          <a:solidFill>
                            <a:schemeClr val="dk1"/>
                          </a:solidFill>
                          <a:effectLst/>
                          <a:latin typeface="+mn-lt"/>
                          <a:ea typeface="+mn-ea"/>
                          <a:cs typeface="+mn-cs"/>
                        </a:rPr>
                        <a:t>日至</a:t>
                      </a:r>
                      <a:r>
                        <a:rPr lang="en" sz="1200" u="none" strike="noStrike" kern="1200" dirty="0">
                          <a:solidFill>
                            <a:schemeClr val="dk1"/>
                          </a:solidFill>
                          <a:effectLst/>
                          <a:latin typeface="+mn-lt"/>
                          <a:ea typeface="+mn-ea"/>
                          <a:cs typeface="+mn-cs"/>
                        </a:rPr>
                        <a:t>T-5</a:t>
                      </a:r>
                      <a:r>
                        <a:rPr lang="zh-CN" altLang="en-US" sz="1200" u="none" strike="noStrike" kern="1200" dirty="0">
                          <a:solidFill>
                            <a:schemeClr val="dk1"/>
                          </a:solidFill>
                          <a:effectLst/>
                          <a:latin typeface="+mn-lt"/>
                          <a:ea typeface="+mn-ea"/>
                          <a:cs typeface="+mn-cs"/>
                        </a:rPr>
                        <a:t>日股价涨跌幅</a:t>
                      </a:r>
                    </a:p>
                  </a:txBody>
                  <a:tcPr marL="7934" marR="7934" marT="7934" marB="0" anchor="ctr"/>
                </a:tc>
                <a:tc>
                  <a:txBody>
                    <a:bodyPr/>
                    <a:lstStyle/>
                    <a:p>
                      <a:pPr algn="ctr" fontAlgn="ctr"/>
                      <a:r>
                        <a:rPr lang="en-US" altLang="zh-CN" sz="1200" u="none" strike="noStrike">
                          <a:effectLst/>
                        </a:rPr>
                        <a:t>-0.05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-0.11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-0.12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0.06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0.00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1.00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0.05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-0.11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-0.05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extLst>
                  <a:ext uri="{0D108BD9-81ED-4DB2-BD59-A6C34878D82A}">
                    <a16:rowId xmlns:a16="http://schemas.microsoft.com/office/drawing/2014/main" val="2080793631"/>
                  </a:ext>
                </a:extLst>
              </a:tr>
              <a:tr h="532288">
                <a:tc>
                  <a:txBody>
                    <a:bodyPr/>
                    <a:lstStyle/>
                    <a:p>
                      <a:pPr algn="ctr" fontAlgn="ctr"/>
                      <a:r>
                        <a:rPr lang="zh-CN" altLang="en-US" sz="1200" u="none" strike="noStrike" kern="1200" dirty="0">
                          <a:solidFill>
                            <a:schemeClr val="dk1"/>
                          </a:solidFill>
                          <a:effectLst/>
                          <a:latin typeface="+mn-lt"/>
                          <a:ea typeface="+mn-ea"/>
                          <a:cs typeface="+mn-cs"/>
                        </a:rPr>
                        <a:t>安全边际</a:t>
                      </a:r>
                    </a:p>
                  </a:txBody>
                  <a:tcPr marL="7934" marR="7934" marT="7934" marB="0" anchor="ctr"/>
                </a:tc>
                <a:tc>
                  <a:txBody>
                    <a:bodyPr/>
                    <a:lstStyle/>
                    <a:p>
                      <a:pPr algn="ctr" fontAlgn="ctr"/>
                      <a:r>
                        <a:rPr lang="en-US" altLang="zh-CN" sz="1200" u="none" strike="noStrike">
                          <a:effectLst/>
                        </a:rPr>
                        <a:t>-0.29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-0.01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-0.08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-0.16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-0.17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0.05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1.00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-0.15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-0.29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extLst>
                  <a:ext uri="{0D108BD9-81ED-4DB2-BD59-A6C34878D82A}">
                    <a16:rowId xmlns:a16="http://schemas.microsoft.com/office/drawing/2014/main" val="2886061586"/>
                  </a:ext>
                </a:extLst>
              </a:tr>
              <a:tr h="532288">
                <a:tc>
                  <a:txBody>
                    <a:bodyPr/>
                    <a:lstStyle/>
                    <a:p>
                      <a:pPr algn="ctr" fontAlgn="ctr"/>
                      <a:r>
                        <a:rPr lang="zh-CN" altLang="en-US" sz="1200" u="none" strike="noStrike" kern="1200" dirty="0">
                          <a:solidFill>
                            <a:schemeClr val="dk1"/>
                          </a:solidFill>
                          <a:effectLst/>
                          <a:latin typeface="+mn-lt"/>
                          <a:ea typeface="+mn-ea"/>
                          <a:cs typeface="+mn-cs"/>
                        </a:rPr>
                        <a:t>正股</a:t>
                      </a:r>
                      <a:r>
                        <a:rPr lang="en" sz="1200" u="none" strike="noStrike" kern="1200" dirty="0">
                          <a:solidFill>
                            <a:schemeClr val="dk1"/>
                          </a:solidFill>
                          <a:effectLst/>
                          <a:latin typeface="+mn-lt"/>
                          <a:ea typeface="+mn-ea"/>
                          <a:cs typeface="+mn-cs"/>
                        </a:rPr>
                        <a:t>T-2</a:t>
                      </a:r>
                      <a:r>
                        <a:rPr lang="zh-CN" altLang="en-US" sz="1200" u="none" strike="noStrike" kern="1200" dirty="0">
                          <a:solidFill>
                            <a:schemeClr val="dk1"/>
                          </a:solidFill>
                          <a:effectLst/>
                          <a:latin typeface="+mn-lt"/>
                          <a:ea typeface="+mn-ea"/>
                          <a:cs typeface="+mn-cs"/>
                        </a:rPr>
                        <a:t>日至</a:t>
                      </a:r>
                      <a:r>
                        <a:rPr lang="en" sz="1200" u="none" strike="noStrike" kern="1200" dirty="0">
                          <a:solidFill>
                            <a:schemeClr val="dk1"/>
                          </a:solidFill>
                          <a:effectLst/>
                          <a:latin typeface="+mn-lt"/>
                          <a:ea typeface="+mn-ea"/>
                          <a:cs typeface="+mn-cs"/>
                        </a:rPr>
                        <a:t>T</a:t>
                      </a:r>
                      <a:r>
                        <a:rPr lang="zh-CN" altLang="en-US" sz="1200" u="none" strike="noStrike" kern="1200" dirty="0">
                          <a:solidFill>
                            <a:schemeClr val="dk1"/>
                          </a:solidFill>
                          <a:effectLst/>
                          <a:latin typeface="+mn-lt"/>
                          <a:ea typeface="+mn-ea"/>
                          <a:cs typeface="+mn-cs"/>
                        </a:rPr>
                        <a:t>日涨跌幅</a:t>
                      </a:r>
                    </a:p>
                  </a:txBody>
                  <a:tcPr marL="7934" marR="7934" marT="7934" marB="0" anchor="ctr"/>
                </a:tc>
                <a:tc>
                  <a:txBody>
                    <a:bodyPr/>
                    <a:lstStyle/>
                    <a:p>
                      <a:pPr algn="ctr" fontAlgn="ctr"/>
                      <a:r>
                        <a:rPr lang="en-US" altLang="zh-CN" sz="1200" u="none" strike="noStrike">
                          <a:effectLst/>
                        </a:rPr>
                        <a:t>0.07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0.78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0.78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-0.03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0.07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-0.11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-0.15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1.00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0.07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extLst>
                  <a:ext uri="{0D108BD9-81ED-4DB2-BD59-A6C34878D82A}">
                    <a16:rowId xmlns:a16="http://schemas.microsoft.com/office/drawing/2014/main" val="3295462160"/>
                  </a:ext>
                </a:extLst>
              </a:tr>
              <a:tr h="532288">
                <a:tc>
                  <a:txBody>
                    <a:bodyPr/>
                    <a:lstStyle/>
                    <a:p>
                      <a:pPr algn="ctr" fontAlgn="ctr"/>
                      <a:r>
                        <a:rPr lang="zh-CN" altLang="en-US" sz="1200" u="none" strike="noStrike" kern="1200" dirty="0">
                          <a:solidFill>
                            <a:schemeClr val="dk1"/>
                          </a:solidFill>
                          <a:effectLst/>
                          <a:latin typeface="+mn-lt"/>
                          <a:ea typeface="+mn-ea"/>
                          <a:cs typeface="+mn-cs"/>
                        </a:rPr>
                        <a:t>可转债上市当天涨跌幅</a:t>
                      </a:r>
                    </a:p>
                  </a:txBody>
                  <a:tcPr marL="7934" marR="7934" marT="7934" marB="0" anchor="ctr"/>
                </a:tc>
                <a:tc>
                  <a:txBody>
                    <a:bodyPr/>
                    <a:lstStyle/>
                    <a:p>
                      <a:pPr algn="ctr" fontAlgn="ctr"/>
                      <a:r>
                        <a:rPr lang="en-US" altLang="zh-CN" sz="1200" u="none" strike="noStrike">
                          <a:effectLst/>
                        </a:rPr>
                        <a:t>1.00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-0.01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0.23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0.28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0.07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-0.05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-0.29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0.07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1.00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extLst>
                  <a:ext uri="{0D108BD9-81ED-4DB2-BD59-A6C34878D82A}">
                    <a16:rowId xmlns:a16="http://schemas.microsoft.com/office/drawing/2014/main" val="3227347445"/>
                  </a:ext>
                </a:extLst>
              </a:tr>
            </a:tbl>
          </a:graphicData>
        </a:graphic>
      </p:graphicFrame>
    </p:spTree>
    <p:extLst>
      <p:ext uri="{BB962C8B-B14F-4D97-AF65-F5344CB8AC3E}">
        <p14:creationId xmlns:p14="http://schemas.microsoft.com/office/powerpoint/2010/main" val="100922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17"/>
          <p:cNvSpPr/>
          <p:nvPr/>
        </p:nvSpPr>
        <p:spPr>
          <a:xfrm>
            <a:off x="4711700" y="1909445"/>
            <a:ext cx="1007110" cy="1109980"/>
          </a:xfrm>
          <a:custGeom>
            <a:avLst/>
            <a:gdLst>
              <a:gd name="adj" fmla="val 25000"/>
              <a:gd name="vf" fmla="val 115470"/>
              <a:gd name="maxAdj" fmla="*/ 50000 w ss"/>
              <a:gd name="a" fmla="pin 0 adj maxAdj"/>
              <a:gd name="shd2" fmla="*/ hd2 vf 100000"/>
              <a:gd name="x1" fmla="*/ ss a 100000"/>
              <a:gd name="x2" fmla="+- r 0 x1"/>
              <a:gd name="dy1" fmla="sin shd2 3600000"/>
              <a:gd name="y1" fmla="+- vc 0 dy1"/>
              <a:gd name="y2" fmla="+- vc dy1 0"/>
              <a:gd name="q1" fmla="*/ maxAdj -1 2"/>
              <a:gd name="q2" fmla="+- a q1 0"/>
              <a:gd name="q3" fmla="?: q2 4 2"/>
              <a:gd name="q4" fmla="?: q2 3 2"/>
              <a:gd name="q5" fmla="?: q2 q1 0"/>
              <a:gd name="q6" fmla="+/ a q5 q1"/>
              <a:gd name="q7" fmla="*/ q6 q4 -1"/>
              <a:gd name="q8" fmla="+- q3 q7 0"/>
              <a:gd name="il" fmla="*/ w q8 24"/>
              <a:gd name="it" fmla="*/ h q8 24"/>
              <a:gd name="ir" fmla="+- r 0 il"/>
              <a:gd name="ib" fmla="+- b 0 it"/>
            </a:gdLst>
            <a:ahLst/>
            <a:cxnLst>
              <a:cxn ang="0">
                <a:pos x="r" y="vc"/>
              </a:cxn>
              <a:cxn ang="cd4">
                <a:pos x="x2" y="y2"/>
              </a:cxn>
              <a:cxn ang="cd4">
                <a:pos x="x1" y="y2"/>
              </a:cxn>
              <a:cxn ang="cd2">
                <a:pos x="l" y="vc"/>
              </a:cxn>
              <a:cxn ang="3">
                <a:pos x="x1" y="y1"/>
              </a:cxn>
              <a:cxn ang="3">
                <a:pos x="x2" y="y1"/>
              </a:cxn>
            </a:cxnLst>
            <a:rect l="l" t="t" r="r" b="b"/>
            <a:pathLst>
              <a:path w="4678" h="5153">
                <a:moveTo>
                  <a:pt x="2339" y="5153"/>
                </a:moveTo>
                <a:lnTo>
                  <a:pt x="0" y="3984"/>
                </a:lnTo>
                <a:lnTo>
                  <a:pt x="0" y="1170"/>
                </a:lnTo>
                <a:lnTo>
                  <a:pt x="2339" y="0"/>
                </a:lnTo>
                <a:lnTo>
                  <a:pt x="4678" y="1170"/>
                </a:lnTo>
                <a:lnTo>
                  <a:pt x="4678" y="3984"/>
                </a:lnTo>
                <a:lnTo>
                  <a:pt x="2339" y="5153"/>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pic>
        <p:nvPicPr>
          <p:cNvPr id="19" name="图片 18" descr="tiomothy-swope-zwe--GYIZtc-unsplash"/>
          <p:cNvPicPr>
            <a:picLocks noChangeAspect="1"/>
          </p:cNvPicPr>
          <p:nvPr/>
        </p:nvPicPr>
        <p:blipFill>
          <a:blip r:embed="rId3"/>
          <a:srcRect l="16706" t="24412" r="18322" b="27875"/>
          <a:stretch>
            <a:fillRect/>
          </a:stretch>
        </p:blipFill>
        <p:spPr>
          <a:xfrm>
            <a:off x="1383665" y="1756410"/>
            <a:ext cx="3036570" cy="3345180"/>
          </a:xfrm>
          <a:custGeom>
            <a:avLst/>
            <a:gdLst/>
            <a:ahLst/>
            <a:cxnLst>
              <a:cxn ang="3">
                <a:pos x="hc" y="t"/>
              </a:cxn>
              <a:cxn ang="cd2">
                <a:pos x="l" y="vc"/>
              </a:cxn>
              <a:cxn ang="cd4">
                <a:pos x="hc" y="b"/>
              </a:cxn>
              <a:cxn ang="0">
                <a:pos x="r" y="vc"/>
              </a:cxn>
            </a:cxnLst>
            <a:rect l="l" t="t" r="r" b="b"/>
            <a:pathLst>
              <a:path w="4678" h="5153">
                <a:moveTo>
                  <a:pt x="2339" y="5153"/>
                </a:moveTo>
                <a:lnTo>
                  <a:pt x="0" y="3984"/>
                </a:lnTo>
                <a:lnTo>
                  <a:pt x="0" y="1170"/>
                </a:lnTo>
                <a:lnTo>
                  <a:pt x="2339" y="0"/>
                </a:lnTo>
                <a:lnTo>
                  <a:pt x="4678" y="1170"/>
                </a:lnTo>
                <a:lnTo>
                  <a:pt x="4678" y="3984"/>
                </a:lnTo>
                <a:lnTo>
                  <a:pt x="2339" y="5153"/>
                </a:lnTo>
                <a:close/>
              </a:path>
            </a:pathLst>
          </a:custGeom>
        </p:spPr>
      </p:pic>
      <p:sp>
        <p:nvSpPr>
          <p:cNvPr id="22" name="文本框 21"/>
          <p:cNvSpPr txBox="1"/>
          <p:nvPr/>
        </p:nvSpPr>
        <p:spPr>
          <a:xfrm>
            <a:off x="5936121" y="3567173"/>
            <a:ext cx="7477760" cy="58356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black"/>
                </a:solidFill>
                <a:effectLst/>
                <a:uLnTx/>
                <a:uFillTx/>
                <a:ea typeface="汉仪中宋S" panose="00020600040101010101" charset="-122"/>
                <a:cs typeface="+mn-cs"/>
                <a:sym typeface="+mn-ea"/>
              </a:rPr>
              <a:t>Data source</a:t>
            </a:r>
            <a:endParaRPr kumimoji="0" lang="zh-CN" altLang="en-US" sz="3200" b="0" i="0" u="none" strike="noStrike" kern="1200" cap="none" spc="0" normalizeH="0" baseline="0" noProof="0" dirty="0">
              <a:ln>
                <a:noFill/>
              </a:ln>
              <a:solidFill>
                <a:prstClr val="black"/>
              </a:solidFill>
              <a:effectLst/>
              <a:uLnTx/>
              <a:uFillTx/>
              <a:ea typeface="汉仪中宋S" panose="00020600040101010101" charset="-122"/>
              <a:cs typeface="+mn-cs"/>
              <a:sym typeface="+mn-ea"/>
            </a:endParaRPr>
          </a:p>
        </p:txBody>
      </p:sp>
      <p:sp>
        <p:nvSpPr>
          <p:cNvPr id="23" name="文本框 22"/>
          <p:cNvSpPr txBox="1"/>
          <p:nvPr/>
        </p:nvSpPr>
        <p:spPr>
          <a:xfrm>
            <a:off x="4883150" y="2167890"/>
            <a:ext cx="835660" cy="7067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a:ln>
                  <a:noFill/>
                </a:ln>
                <a:solidFill>
                  <a:prstClr val="white"/>
                </a:solidFill>
                <a:effectLst/>
                <a:uLnTx/>
                <a:uFillTx/>
                <a:latin typeface="汉仪中宋S" panose="00020600040101010101" charset="-122"/>
                <a:ea typeface="汉仪中宋S" panose="00020600040101010101" charset="-122"/>
                <a:cs typeface="+mn-cs"/>
              </a:rPr>
              <a:t>01</a:t>
            </a:r>
          </a:p>
        </p:txBody>
      </p:sp>
      <p:sp>
        <p:nvSpPr>
          <p:cNvPr id="25" name="文本框 24"/>
          <p:cNvSpPr txBox="1"/>
          <p:nvPr/>
        </p:nvSpPr>
        <p:spPr>
          <a:xfrm>
            <a:off x="6181725" y="2414270"/>
            <a:ext cx="180325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F18870">
                    <a:lumMod val="50000"/>
                  </a:srgbClr>
                </a:solidFill>
                <a:effectLst/>
                <a:uLnTx/>
                <a:uFillTx/>
                <a:latin typeface="+mj-lt"/>
                <a:ea typeface="汉仪宋韵朗黑W" panose="00020600040101010101" charset="-122"/>
                <a:cs typeface="+mn-cs"/>
              </a:rPr>
              <a:t>PART 01</a:t>
            </a: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0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3</a:t>
            </a:fld>
            <a:endParaRPr kumimoji="0" lang="zh-CN" altLang="en-US" sz="1000" b="0" i="0" u="none" strike="noStrike" kern="1200" cap="none" spc="0" normalizeH="0" baseline="0" noProof="0" dirty="0">
              <a:ln>
                <a:noFill/>
              </a:ln>
              <a:solidFill>
                <a:prstClr val="black">
                  <a:tint val="75000"/>
                </a:prstClr>
              </a:solidFill>
              <a:effectLst/>
              <a:uLnTx/>
              <a:uFillTx/>
              <a:latin typeface="Arial" panose="020B0604020202020204"/>
              <a:ea typeface="微软雅黑" panose="020B0503020204020204" charset="-122"/>
              <a:cs typeface="+mn-cs"/>
            </a:endParaRPr>
          </a:p>
        </p:txBody>
      </p:sp>
    </p:spTree>
    <p:custDataLst>
      <p:tags r:id="rId1"/>
    </p:custDataLst>
    <p:extLst>
      <p:ext uri="{BB962C8B-B14F-4D97-AF65-F5344CB8AC3E}">
        <p14:creationId xmlns:p14="http://schemas.microsoft.com/office/powerpoint/2010/main" val="1957963789"/>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796A9CE-5756-1761-BF63-A637EF7C1AE2}"/>
              </a:ext>
            </a:extLst>
          </p:cNvPr>
          <p:cNvSpPr>
            <a:spLocks noGrp="1"/>
          </p:cNvSpPr>
          <p:nvPr>
            <p:ph type="sldNum" sz="quarter" idx="12"/>
          </p:nvPr>
        </p:nvSpPr>
        <p:spPr/>
        <p:txBody>
          <a:bodyPr/>
          <a:lstStyle/>
          <a:p>
            <a:fld id="{49AE70B2-8BF9-45C0-BB95-33D1B9D3A854}" type="slidenum">
              <a:rPr lang="zh-CN" altLang="en-US" smtClean="0"/>
              <a:t>4</a:t>
            </a:fld>
            <a:endParaRPr lang="zh-CN" altLang="en-US"/>
          </a:p>
        </p:txBody>
      </p:sp>
      <p:sp>
        <p:nvSpPr>
          <p:cNvPr id="5" name="标题 1">
            <a:extLst>
              <a:ext uri="{FF2B5EF4-FFF2-40B4-BE49-F238E27FC236}">
                <a16:creationId xmlns:a16="http://schemas.microsoft.com/office/drawing/2014/main" id="{8318DD30-E084-4DB5-737A-0A6034E61BE6}"/>
              </a:ext>
            </a:extLst>
          </p:cNvPr>
          <p:cNvSpPr>
            <a:spLocks noGrp="1"/>
          </p:cNvSpPr>
          <p:nvPr>
            <p:ph type="title"/>
          </p:nvPr>
        </p:nvSpPr>
        <p:spPr>
          <a:xfrm>
            <a:off x="718372" y="193749"/>
            <a:ext cx="10717137" cy="705600"/>
          </a:xfrm>
        </p:spPr>
        <p:txBody>
          <a:bodyPr>
            <a:normAutofit/>
          </a:bodyPr>
          <a:lstStyle/>
          <a:p>
            <a:r>
              <a:rPr kumimoji="1" lang="zh-CN" altLang="en-US" dirty="0"/>
              <a:t>集思录</a:t>
            </a:r>
            <a:r>
              <a:rPr kumimoji="1" lang="en-US" altLang="zh-CN" dirty="0"/>
              <a:t>——</a:t>
            </a:r>
            <a:r>
              <a:rPr kumimoji="1" lang="en-US" altLang="zh-CN" sz="2400" dirty="0">
                <a:solidFill>
                  <a:srgbClr val="0070C0"/>
                </a:solidFill>
              </a:rPr>
              <a:t>https://</a:t>
            </a:r>
            <a:r>
              <a:rPr kumimoji="1" lang="en-US" altLang="zh-CN" sz="2400" dirty="0" err="1">
                <a:solidFill>
                  <a:srgbClr val="0070C0"/>
                </a:solidFill>
              </a:rPr>
              <a:t>www.jisilu.cn</a:t>
            </a:r>
            <a:r>
              <a:rPr kumimoji="1" lang="en-US" altLang="zh-CN" sz="2400" dirty="0">
                <a:solidFill>
                  <a:srgbClr val="0070C0"/>
                </a:solidFill>
              </a:rPr>
              <a:t>/web/data/</a:t>
            </a:r>
            <a:r>
              <a:rPr kumimoji="1" lang="en-US" altLang="zh-CN" sz="2400" dirty="0" err="1">
                <a:solidFill>
                  <a:srgbClr val="0070C0"/>
                </a:solidFill>
              </a:rPr>
              <a:t>cb</a:t>
            </a:r>
            <a:r>
              <a:rPr kumimoji="1" lang="en-US" altLang="zh-CN" sz="2400" dirty="0">
                <a:solidFill>
                  <a:srgbClr val="0070C0"/>
                </a:solidFill>
              </a:rPr>
              <a:t>/pre</a:t>
            </a:r>
            <a:endParaRPr kumimoji="1" lang="zh-CN" altLang="en-US" dirty="0">
              <a:solidFill>
                <a:srgbClr val="0070C0"/>
              </a:solidFill>
            </a:endParaRPr>
          </a:p>
        </p:txBody>
      </p:sp>
      <p:pic>
        <p:nvPicPr>
          <p:cNvPr id="3" name="图片 2">
            <a:extLst>
              <a:ext uri="{FF2B5EF4-FFF2-40B4-BE49-F238E27FC236}">
                <a16:creationId xmlns:a16="http://schemas.microsoft.com/office/drawing/2014/main" id="{DB0AB836-5C10-C6DB-5DF0-010FA8CE121D}"/>
              </a:ext>
            </a:extLst>
          </p:cNvPr>
          <p:cNvPicPr>
            <a:picLocks noChangeAspect="1"/>
          </p:cNvPicPr>
          <p:nvPr/>
        </p:nvPicPr>
        <p:blipFill>
          <a:blip r:embed="rId2"/>
          <a:stretch>
            <a:fillRect/>
          </a:stretch>
        </p:blipFill>
        <p:spPr>
          <a:xfrm>
            <a:off x="718372" y="991710"/>
            <a:ext cx="10717137" cy="5248768"/>
          </a:xfrm>
          <a:prstGeom prst="rect">
            <a:avLst/>
          </a:prstGeom>
        </p:spPr>
      </p:pic>
    </p:spTree>
    <p:extLst>
      <p:ext uri="{BB962C8B-B14F-4D97-AF65-F5344CB8AC3E}">
        <p14:creationId xmlns:p14="http://schemas.microsoft.com/office/powerpoint/2010/main" val="24540182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796A9CE-5756-1761-BF63-A637EF7C1AE2}"/>
              </a:ext>
            </a:extLst>
          </p:cNvPr>
          <p:cNvSpPr>
            <a:spLocks noGrp="1"/>
          </p:cNvSpPr>
          <p:nvPr>
            <p:ph type="sldNum" sz="quarter" idx="12"/>
          </p:nvPr>
        </p:nvSpPr>
        <p:spPr/>
        <p:txBody>
          <a:bodyPr/>
          <a:lstStyle/>
          <a:p>
            <a:fld id="{49AE70B2-8BF9-45C0-BB95-33D1B9D3A854}" type="slidenum">
              <a:rPr lang="zh-CN" altLang="en-US" smtClean="0"/>
              <a:t>5</a:t>
            </a:fld>
            <a:endParaRPr lang="zh-CN" altLang="en-US"/>
          </a:p>
        </p:txBody>
      </p:sp>
      <p:sp>
        <p:nvSpPr>
          <p:cNvPr id="5" name="标题 1">
            <a:extLst>
              <a:ext uri="{FF2B5EF4-FFF2-40B4-BE49-F238E27FC236}">
                <a16:creationId xmlns:a16="http://schemas.microsoft.com/office/drawing/2014/main" id="{8318DD30-E084-4DB5-737A-0A6034E61BE6}"/>
              </a:ext>
            </a:extLst>
          </p:cNvPr>
          <p:cNvSpPr>
            <a:spLocks noGrp="1"/>
          </p:cNvSpPr>
          <p:nvPr>
            <p:ph type="title"/>
          </p:nvPr>
        </p:nvSpPr>
        <p:spPr>
          <a:xfrm>
            <a:off x="718372" y="193749"/>
            <a:ext cx="10717137" cy="705600"/>
          </a:xfrm>
        </p:spPr>
        <p:txBody>
          <a:bodyPr/>
          <a:lstStyle/>
          <a:p>
            <a:r>
              <a:rPr kumimoji="1" lang="en-US" altLang="zh-CN" dirty="0"/>
              <a:t>Wind——Issue Information</a:t>
            </a:r>
            <a:endParaRPr kumimoji="1" lang="zh-CN" altLang="en-US" dirty="0"/>
          </a:p>
        </p:txBody>
      </p:sp>
      <p:pic>
        <p:nvPicPr>
          <p:cNvPr id="8" name="图片 7">
            <a:extLst>
              <a:ext uri="{FF2B5EF4-FFF2-40B4-BE49-F238E27FC236}">
                <a16:creationId xmlns:a16="http://schemas.microsoft.com/office/drawing/2014/main" id="{4D8CBF3A-D3D3-45CB-1098-53EE242AC458}"/>
              </a:ext>
            </a:extLst>
          </p:cNvPr>
          <p:cNvPicPr>
            <a:picLocks noChangeAspect="1"/>
          </p:cNvPicPr>
          <p:nvPr/>
        </p:nvPicPr>
        <p:blipFill>
          <a:blip r:embed="rId2"/>
          <a:stretch>
            <a:fillRect/>
          </a:stretch>
        </p:blipFill>
        <p:spPr>
          <a:xfrm>
            <a:off x="718372" y="899348"/>
            <a:ext cx="10755256" cy="5415051"/>
          </a:xfrm>
          <a:prstGeom prst="rect">
            <a:avLst/>
          </a:prstGeom>
        </p:spPr>
      </p:pic>
    </p:spTree>
    <p:extLst>
      <p:ext uri="{BB962C8B-B14F-4D97-AF65-F5344CB8AC3E}">
        <p14:creationId xmlns:p14="http://schemas.microsoft.com/office/powerpoint/2010/main" val="2421170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796A9CE-5756-1761-BF63-A637EF7C1AE2}"/>
              </a:ext>
            </a:extLst>
          </p:cNvPr>
          <p:cNvSpPr>
            <a:spLocks noGrp="1"/>
          </p:cNvSpPr>
          <p:nvPr>
            <p:ph type="sldNum" sz="quarter" idx="12"/>
          </p:nvPr>
        </p:nvSpPr>
        <p:spPr/>
        <p:txBody>
          <a:bodyPr/>
          <a:lstStyle/>
          <a:p>
            <a:fld id="{49AE70B2-8BF9-45C0-BB95-33D1B9D3A854}" type="slidenum">
              <a:rPr lang="zh-CN" altLang="en-US" smtClean="0"/>
              <a:t>6</a:t>
            </a:fld>
            <a:endParaRPr lang="zh-CN" altLang="en-US"/>
          </a:p>
        </p:txBody>
      </p:sp>
      <p:sp>
        <p:nvSpPr>
          <p:cNvPr id="5" name="标题 1">
            <a:extLst>
              <a:ext uri="{FF2B5EF4-FFF2-40B4-BE49-F238E27FC236}">
                <a16:creationId xmlns:a16="http://schemas.microsoft.com/office/drawing/2014/main" id="{8318DD30-E084-4DB5-737A-0A6034E61BE6}"/>
              </a:ext>
            </a:extLst>
          </p:cNvPr>
          <p:cNvSpPr>
            <a:spLocks noGrp="1"/>
          </p:cNvSpPr>
          <p:nvPr>
            <p:ph type="title"/>
          </p:nvPr>
        </p:nvSpPr>
        <p:spPr>
          <a:xfrm>
            <a:off x="718372" y="193749"/>
            <a:ext cx="10717137" cy="705600"/>
          </a:xfrm>
        </p:spPr>
        <p:txBody>
          <a:bodyPr/>
          <a:lstStyle/>
          <a:p>
            <a:r>
              <a:rPr kumimoji="1" lang="en-US" altLang="zh-CN" dirty="0"/>
              <a:t>Wind——Issue Performance</a:t>
            </a:r>
            <a:endParaRPr kumimoji="1" lang="zh-CN" altLang="en-US" dirty="0"/>
          </a:p>
        </p:txBody>
      </p:sp>
      <p:pic>
        <p:nvPicPr>
          <p:cNvPr id="3" name="图片 2">
            <a:extLst>
              <a:ext uri="{FF2B5EF4-FFF2-40B4-BE49-F238E27FC236}">
                <a16:creationId xmlns:a16="http://schemas.microsoft.com/office/drawing/2014/main" id="{513F69D2-A681-363F-10B2-082562767BC2}"/>
              </a:ext>
            </a:extLst>
          </p:cNvPr>
          <p:cNvPicPr>
            <a:picLocks noChangeAspect="1"/>
          </p:cNvPicPr>
          <p:nvPr/>
        </p:nvPicPr>
        <p:blipFill>
          <a:blip r:embed="rId2"/>
          <a:stretch>
            <a:fillRect/>
          </a:stretch>
        </p:blipFill>
        <p:spPr>
          <a:xfrm>
            <a:off x="756491" y="899348"/>
            <a:ext cx="10677928" cy="5415051"/>
          </a:xfrm>
          <a:prstGeom prst="rect">
            <a:avLst/>
          </a:prstGeom>
        </p:spPr>
      </p:pic>
    </p:spTree>
    <p:extLst>
      <p:ext uri="{BB962C8B-B14F-4D97-AF65-F5344CB8AC3E}">
        <p14:creationId xmlns:p14="http://schemas.microsoft.com/office/powerpoint/2010/main" val="4172027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796A9CE-5756-1761-BF63-A637EF7C1AE2}"/>
              </a:ext>
            </a:extLst>
          </p:cNvPr>
          <p:cNvSpPr>
            <a:spLocks noGrp="1"/>
          </p:cNvSpPr>
          <p:nvPr>
            <p:ph type="sldNum" sz="quarter" idx="12"/>
          </p:nvPr>
        </p:nvSpPr>
        <p:spPr/>
        <p:txBody>
          <a:bodyPr/>
          <a:lstStyle/>
          <a:p>
            <a:fld id="{49AE70B2-8BF9-45C0-BB95-33D1B9D3A854}" type="slidenum">
              <a:rPr lang="zh-CN" altLang="en-US" smtClean="0"/>
              <a:t>7</a:t>
            </a:fld>
            <a:endParaRPr lang="zh-CN" altLang="en-US"/>
          </a:p>
        </p:txBody>
      </p:sp>
      <p:sp>
        <p:nvSpPr>
          <p:cNvPr id="5" name="标题 1">
            <a:extLst>
              <a:ext uri="{FF2B5EF4-FFF2-40B4-BE49-F238E27FC236}">
                <a16:creationId xmlns:a16="http://schemas.microsoft.com/office/drawing/2014/main" id="{8318DD30-E084-4DB5-737A-0A6034E61BE6}"/>
              </a:ext>
            </a:extLst>
          </p:cNvPr>
          <p:cNvSpPr>
            <a:spLocks noGrp="1"/>
          </p:cNvSpPr>
          <p:nvPr>
            <p:ph type="title"/>
          </p:nvPr>
        </p:nvSpPr>
        <p:spPr>
          <a:xfrm>
            <a:off x="718372" y="193749"/>
            <a:ext cx="10717137" cy="705600"/>
          </a:xfrm>
        </p:spPr>
        <p:txBody>
          <a:bodyPr/>
          <a:lstStyle/>
          <a:p>
            <a:r>
              <a:rPr kumimoji="1" lang="en-US" altLang="zh-CN" dirty="0"/>
              <a:t>Wind——Issue Results</a:t>
            </a:r>
            <a:endParaRPr kumimoji="1" lang="zh-CN" altLang="en-US" dirty="0"/>
          </a:p>
        </p:txBody>
      </p:sp>
      <p:pic>
        <p:nvPicPr>
          <p:cNvPr id="2" name="图片 1">
            <a:extLst>
              <a:ext uri="{FF2B5EF4-FFF2-40B4-BE49-F238E27FC236}">
                <a16:creationId xmlns:a16="http://schemas.microsoft.com/office/drawing/2014/main" id="{FB4E43F1-1F1B-397A-1C29-A46271E4F52F}"/>
              </a:ext>
            </a:extLst>
          </p:cNvPr>
          <p:cNvPicPr>
            <a:picLocks noChangeAspect="1"/>
          </p:cNvPicPr>
          <p:nvPr/>
        </p:nvPicPr>
        <p:blipFill>
          <a:blip r:embed="rId2"/>
          <a:stretch>
            <a:fillRect/>
          </a:stretch>
        </p:blipFill>
        <p:spPr>
          <a:xfrm>
            <a:off x="718372" y="899349"/>
            <a:ext cx="10738582" cy="5415051"/>
          </a:xfrm>
          <a:prstGeom prst="rect">
            <a:avLst/>
          </a:prstGeom>
        </p:spPr>
      </p:pic>
    </p:spTree>
    <p:extLst>
      <p:ext uri="{BB962C8B-B14F-4D97-AF65-F5344CB8AC3E}">
        <p14:creationId xmlns:p14="http://schemas.microsoft.com/office/powerpoint/2010/main" val="1198059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796A9CE-5756-1761-BF63-A637EF7C1AE2}"/>
              </a:ext>
            </a:extLst>
          </p:cNvPr>
          <p:cNvSpPr>
            <a:spLocks noGrp="1"/>
          </p:cNvSpPr>
          <p:nvPr>
            <p:ph type="sldNum" sz="quarter" idx="12"/>
          </p:nvPr>
        </p:nvSpPr>
        <p:spPr/>
        <p:txBody>
          <a:bodyPr/>
          <a:lstStyle/>
          <a:p>
            <a:fld id="{49AE70B2-8BF9-45C0-BB95-33D1B9D3A854}" type="slidenum">
              <a:rPr lang="zh-CN" altLang="en-US" smtClean="0"/>
              <a:t>8</a:t>
            </a:fld>
            <a:endParaRPr lang="zh-CN" altLang="en-US"/>
          </a:p>
        </p:txBody>
      </p:sp>
      <p:sp>
        <p:nvSpPr>
          <p:cNvPr id="5" name="标题 1">
            <a:extLst>
              <a:ext uri="{FF2B5EF4-FFF2-40B4-BE49-F238E27FC236}">
                <a16:creationId xmlns:a16="http://schemas.microsoft.com/office/drawing/2014/main" id="{8318DD30-E084-4DB5-737A-0A6034E61BE6}"/>
              </a:ext>
            </a:extLst>
          </p:cNvPr>
          <p:cNvSpPr>
            <a:spLocks noGrp="1"/>
          </p:cNvSpPr>
          <p:nvPr>
            <p:ph type="title"/>
          </p:nvPr>
        </p:nvSpPr>
        <p:spPr>
          <a:xfrm>
            <a:off x="718372" y="193749"/>
            <a:ext cx="10717137" cy="705600"/>
          </a:xfrm>
        </p:spPr>
        <p:txBody>
          <a:bodyPr/>
          <a:lstStyle/>
          <a:p>
            <a:r>
              <a:rPr kumimoji="1" lang="en-US" altLang="zh-CN" dirty="0" err="1"/>
              <a:t>Akshare</a:t>
            </a:r>
            <a:r>
              <a:rPr kumimoji="1" lang="en-US" altLang="zh-CN" dirty="0"/>
              <a:t>——Stock Price</a:t>
            </a:r>
            <a:endParaRPr kumimoji="1" lang="zh-CN" altLang="en-US" dirty="0"/>
          </a:p>
        </p:txBody>
      </p:sp>
      <p:pic>
        <p:nvPicPr>
          <p:cNvPr id="3" name="图片 2">
            <a:extLst>
              <a:ext uri="{FF2B5EF4-FFF2-40B4-BE49-F238E27FC236}">
                <a16:creationId xmlns:a16="http://schemas.microsoft.com/office/drawing/2014/main" id="{5E15EB51-7324-CC83-088E-0F8B9B87D8F2}"/>
              </a:ext>
            </a:extLst>
          </p:cNvPr>
          <p:cNvPicPr>
            <a:picLocks noChangeAspect="1"/>
          </p:cNvPicPr>
          <p:nvPr/>
        </p:nvPicPr>
        <p:blipFill>
          <a:blip r:embed="rId2"/>
          <a:stretch>
            <a:fillRect/>
          </a:stretch>
        </p:blipFill>
        <p:spPr>
          <a:xfrm>
            <a:off x="756490" y="899348"/>
            <a:ext cx="10679019" cy="5415051"/>
          </a:xfrm>
          <a:prstGeom prst="rect">
            <a:avLst/>
          </a:prstGeom>
        </p:spPr>
      </p:pic>
    </p:spTree>
    <p:extLst>
      <p:ext uri="{BB962C8B-B14F-4D97-AF65-F5344CB8AC3E}">
        <p14:creationId xmlns:p14="http://schemas.microsoft.com/office/powerpoint/2010/main" val="2801468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796A9CE-5756-1761-BF63-A637EF7C1AE2}"/>
              </a:ext>
            </a:extLst>
          </p:cNvPr>
          <p:cNvSpPr>
            <a:spLocks noGrp="1"/>
          </p:cNvSpPr>
          <p:nvPr>
            <p:ph type="sldNum" sz="quarter" idx="12"/>
          </p:nvPr>
        </p:nvSpPr>
        <p:spPr/>
        <p:txBody>
          <a:bodyPr/>
          <a:lstStyle/>
          <a:p>
            <a:fld id="{49AE70B2-8BF9-45C0-BB95-33D1B9D3A854}" type="slidenum">
              <a:rPr lang="zh-CN" altLang="en-US" smtClean="0"/>
              <a:t>9</a:t>
            </a:fld>
            <a:endParaRPr lang="zh-CN" altLang="en-US"/>
          </a:p>
        </p:txBody>
      </p:sp>
      <p:sp>
        <p:nvSpPr>
          <p:cNvPr id="5" name="标题 1">
            <a:extLst>
              <a:ext uri="{FF2B5EF4-FFF2-40B4-BE49-F238E27FC236}">
                <a16:creationId xmlns:a16="http://schemas.microsoft.com/office/drawing/2014/main" id="{8318DD30-E084-4DB5-737A-0A6034E61BE6}"/>
              </a:ext>
            </a:extLst>
          </p:cNvPr>
          <p:cNvSpPr>
            <a:spLocks noGrp="1"/>
          </p:cNvSpPr>
          <p:nvPr>
            <p:ph type="title"/>
          </p:nvPr>
        </p:nvSpPr>
        <p:spPr>
          <a:xfrm>
            <a:off x="718372" y="193749"/>
            <a:ext cx="10717137" cy="705600"/>
          </a:xfrm>
        </p:spPr>
        <p:txBody>
          <a:bodyPr/>
          <a:lstStyle/>
          <a:p>
            <a:r>
              <a:rPr kumimoji="1" lang="en-US" altLang="zh-CN" dirty="0" err="1"/>
              <a:t>Akshare</a:t>
            </a:r>
            <a:r>
              <a:rPr kumimoji="1" lang="en-US" altLang="zh-CN" dirty="0"/>
              <a:t>——Total Number of Shares</a:t>
            </a:r>
            <a:endParaRPr kumimoji="1" lang="zh-CN" altLang="en-US" dirty="0"/>
          </a:p>
        </p:txBody>
      </p:sp>
      <p:pic>
        <p:nvPicPr>
          <p:cNvPr id="7" name="图片 6">
            <a:extLst>
              <a:ext uri="{FF2B5EF4-FFF2-40B4-BE49-F238E27FC236}">
                <a16:creationId xmlns:a16="http://schemas.microsoft.com/office/drawing/2014/main" id="{3A19EFFB-3656-D45F-DB25-2EDF469F64BD}"/>
              </a:ext>
            </a:extLst>
          </p:cNvPr>
          <p:cNvPicPr>
            <a:picLocks noChangeAspect="1"/>
          </p:cNvPicPr>
          <p:nvPr/>
        </p:nvPicPr>
        <p:blipFill>
          <a:blip r:embed="rId2"/>
          <a:stretch>
            <a:fillRect/>
          </a:stretch>
        </p:blipFill>
        <p:spPr>
          <a:xfrm>
            <a:off x="756491" y="899348"/>
            <a:ext cx="10718354" cy="5415051"/>
          </a:xfrm>
          <a:prstGeom prst="rect">
            <a:avLst/>
          </a:prstGeom>
        </p:spPr>
      </p:pic>
    </p:spTree>
    <p:extLst>
      <p:ext uri="{BB962C8B-B14F-4D97-AF65-F5344CB8AC3E}">
        <p14:creationId xmlns:p14="http://schemas.microsoft.com/office/powerpoint/2010/main" val="8481779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9a8f7872-6d2b-4085-b3e1-6870e65d4173"/>
  <p:tag name="COMMONDATA" val="eyJoZGlkIjoiY2YyZjVhZmJjZGI0YjE4OGZjMWRhZTVmNzZkNTliNTQ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1.xml><?xml version="1.0" encoding="utf-8"?>
<p:tagLst xmlns:a="http://schemas.openxmlformats.org/drawingml/2006/main" xmlns:r="http://schemas.openxmlformats.org/officeDocument/2006/relationships" xmlns:p="http://schemas.openxmlformats.org/presentationml/2006/main">
  <p:tag name="KSO_WM_UNIT_TABLE_BEAUTIFY" val="smartTable{d9c22134-21ff-4a6f-983d-be979262b367}"/>
</p:tagLst>
</file>

<file path=ppt/tags/tag72.xml><?xml version="1.0" encoding="utf-8"?>
<p:tagLst xmlns:a="http://schemas.openxmlformats.org/drawingml/2006/main" xmlns:r="http://schemas.openxmlformats.org/officeDocument/2006/relationships" xmlns:p="http://schemas.openxmlformats.org/presentationml/2006/main">
  <p:tag name="KSO_WM_UNIT_TABLE_BEAUTIFY" val="smartTable{d9c22134-21ff-4a6f-983d-be979262b367}"/>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6.xml><?xml version="1.0" encoding="utf-8"?>
<p:tagLst xmlns:a="http://schemas.openxmlformats.org/drawingml/2006/main" xmlns:r="http://schemas.openxmlformats.org/officeDocument/2006/relationships" xmlns:p="http://schemas.openxmlformats.org/presentationml/2006/main">
  <p:tag name="KSO_WM_UNIT_TABLE_BEAUTIFY" val="smartTable{219c2592-cc76-4bba-af4c-7d74cce554fc}"/>
  <p:tag name="TABLE_ENDDRAG_ORIGIN_RECT" val="779*176"/>
  <p:tag name="TABLE_ENDDRAG_RECT" val="79*285*779*176"/>
</p:tagLst>
</file>

<file path=ppt/tags/tag7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1_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docProps/app.xml><?xml version="1.0" encoding="utf-8"?>
<Properties xmlns="http://schemas.openxmlformats.org/officeDocument/2006/extended-properties" xmlns:vt="http://schemas.openxmlformats.org/officeDocument/2006/docPropsVTypes">
  <Template/>
  <TotalTime>741</TotalTime>
  <Words>3520</Words>
  <Application>Microsoft Macintosh PowerPoint</Application>
  <PresentationFormat>宽屏</PresentationFormat>
  <Paragraphs>1007</Paragraphs>
  <Slides>29</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29</vt:i4>
      </vt:variant>
    </vt:vector>
  </HeadingPairs>
  <TitlesOfParts>
    <vt:vector size="38" baseType="lpstr">
      <vt:lpstr>等线</vt:lpstr>
      <vt:lpstr>汉仪宋韵朗黑W</vt:lpstr>
      <vt:lpstr>汉仪中宋S</vt:lpstr>
      <vt:lpstr>宋体</vt:lpstr>
      <vt:lpstr>PingFang SC</vt:lpstr>
      <vt:lpstr>Arial</vt:lpstr>
      <vt:lpstr>Times New Roman</vt:lpstr>
      <vt:lpstr>Wingdings</vt:lpstr>
      <vt:lpstr>1_Office 主题​​</vt:lpstr>
      <vt:lpstr>PowerPoint 演示文稿</vt:lpstr>
      <vt:lpstr>PowerPoint 演示文稿</vt:lpstr>
      <vt:lpstr>PowerPoint 演示文稿</vt:lpstr>
      <vt:lpstr>集思录——https://www.jisilu.cn/web/data/cb/pre</vt:lpstr>
      <vt:lpstr>Wind——Issue Information</vt:lpstr>
      <vt:lpstr>Wind——Issue Performance</vt:lpstr>
      <vt:lpstr>Wind——Issue Results</vt:lpstr>
      <vt:lpstr>Akshare——Stock Price</vt:lpstr>
      <vt:lpstr>Akshare——Total Number of Shares</vt:lpstr>
      <vt:lpstr>Akshare——Trade Date</vt:lpstr>
      <vt:lpstr>Merge the tables</vt:lpstr>
      <vt:lpstr>PowerPoint 演示文稿</vt:lpstr>
      <vt:lpstr>PowerPoint 演示文稿</vt:lpstr>
      <vt:lpstr>PowerPoint 演示文稿</vt:lpstr>
      <vt:lpstr>PowerPoint 演示文稿</vt:lpstr>
      <vt:lpstr>According to statistics, in the past four years, the overall increase in share price on day T-2 is the most significant. Although the share price on day T-1 is also on an upward trend, the magnitude is much lower than on day T-2, and the share price starts to fall on day T.</vt:lpstr>
      <vt:lpstr>The share price volatility of the underlying share price can increase the uncertainty of the seizing right strategy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Summary</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Hu jin bo</dc:creator>
  <cp:lastModifiedBy>HU Chunguo</cp:lastModifiedBy>
  <cp:revision>105</cp:revision>
  <dcterms:created xsi:type="dcterms:W3CDTF">2023-03-04T12:24:00Z</dcterms:created>
  <dcterms:modified xsi:type="dcterms:W3CDTF">2023-03-10T04:30:10Z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69C96E5F3586493AA7757542F5182A39</vt:lpwstr>
  </property>
  <property fmtid="{D5CDD505-2E9C-101B-9397-08002B2CF9AE}" pid="3" name="KSOProductBuildVer">
    <vt:lpwstr>2052-11.1.0.13703</vt:lpwstr>
  </property>
</Properties>
</file>